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342" r:id="rId4"/>
    <p:sldId id="343" r:id="rId5"/>
    <p:sldId id="344" r:id="rId6"/>
    <p:sldId id="345" r:id="rId7"/>
    <p:sldId id="346" r:id="rId8"/>
    <p:sldId id="347" r:id="rId9"/>
    <p:sldId id="348" r:id="rId10"/>
    <p:sldId id="349" r:id="rId11"/>
    <p:sldId id="350" r:id="rId12"/>
    <p:sldId id="351" r:id="rId13"/>
    <p:sldId id="352" r:id="rId14"/>
    <p:sldId id="353" r:id="rId15"/>
    <p:sldId id="354" r:id="rId16"/>
    <p:sldId id="355" r:id="rId17"/>
    <p:sldId id="356" r:id="rId18"/>
    <p:sldId id="357" r:id="rId19"/>
    <p:sldId id="358" r:id="rId20"/>
    <p:sldId id="259" r:id="rId21"/>
    <p:sldId id="258" r:id="rId22"/>
    <p:sldId id="264" r:id="rId23"/>
    <p:sldId id="265" r:id="rId24"/>
    <p:sldId id="266" r:id="rId25"/>
    <p:sldId id="268" r:id="rId26"/>
    <p:sldId id="271" r:id="rId27"/>
    <p:sldId id="272" r:id="rId28"/>
    <p:sldId id="273" r:id="rId29"/>
    <p:sldId id="274" r:id="rId30"/>
    <p:sldId id="277" r:id="rId31"/>
    <p:sldId id="279" r:id="rId32"/>
    <p:sldId id="278" r:id="rId33"/>
    <p:sldId id="280" r:id="rId34"/>
    <p:sldId id="282" r:id="rId35"/>
    <p:sldId id="285" r:id="rId36"/>
    <p:sldId id="283" r:id="rId37"/>
    <p:sldId id="286" r:id="rId38"/>
    <p:sldId id="287" r:id="rId39"/>
    <p:sldId id="275" r:id="rId40"/>
    <p:sldId id="330" r:id="rId41"/>
    <p:sldId id="276" r:id="rId42"/>
    <p:sldId id="359" r:id="rId43"/>
    <p:sldId id="360" r:id="rId44"/>
    <p:sldId id="361" r:id="rId45"/>
    <p:sldId id="362" r:id="rId46"/>
    <p:sldId id="363" r:id="rId47"/>
    <p:sldId id="364" r:id="rId48"/>
    <p:sldId id="365" r:id="rId49"/>
    <p:sldId id="366" r:id="rId50"/>
    <p:sldId id="367" r:id="rId51"/>
    <p:sldId id="368" r:id="rId52"/>
    <p:sldId id="369" r:id="rId53"/>
    <p:sldId id="370" r:id="rId54"/>
    <p:sldId id="261" r:id="rId55"/>
    <p:sldId id="260" r:id="rId56"/>
    <p:sldId id="262" r:id="rId57"/>
    <p:sldId id="263" r:id="rId58"/>
    <p:sldId id="296" r:id="rId59"/>
    <p:sldId id="295" r:id="rId60"/>
    <p:sldId id="303" r:id="rId61"/>
    <p:sldId id="299" r:id="rId62"/>
    <p:sldId id="300" r:id="rId63"/>
    <p:sldId id="288" r:id="rId64"/>
    <p:sldId id="301" r:id="rId65"/>
    <p:sldId id="302" r:id="rId66"/>
    <p:sldId id="305" r:id="rId67"/>
    <p:sldId id="308" r:id="rId68"/>
    <p:sldId id="309" r:id="rId69"/>
    <p:sldId id="310" r:id="rId70"/>
    <p:sldId id="312" r:id="rId71"/>
    <p:sldId id="313" r:id="rId72"/>
    <p:sldId id="316" r:id="rId73"/>
    <p:sldId id="317" r:id="rId74"/>
    <p:sldId id="318" r:id="rId75"/>
    <p:sldId id="319" r:id="rId76"/>
    <p:sldId id="320" r:id="rId77"/>
    <p:sldId id="326" r:id="rId78"/>
    <p:sldId id="321" r:id="rId79"/>
    <p:sldId id="322" r:id="rId80"/>
    <p:sldId id="323" r:id="rId81"/>
    <p:sldId id="324" r:id="rId82"/>
    <p:sldId id="327" r:id="rId83"/>
    <p:sldId id="328" r:id="rId84"/>
    <p:sldId id="329" r:id="rId85"/>
    <p:sldId id="371" r:id="rId86"/>
    <p:sldId id="372" r:id="rId87"/>
    <p:sldId id="373" r:id="rId88"/>
    <p:sldId id="374" r:id="rId89"/>
    <p:sldId id="375" r:id="rId90"/>
    <p:sldId id="376" r:id="rId91"/>
    <p:sldId id="377" r:id="rId92"/>
    <p:sldId id="378" r:id="rId93"/>
    <p:sldId id="379" r:id="rId94"/>
    <p:sldId id="380" r:id="rId95"/>
    <p:sldId id="381" r:id="rId96"/>
    <p:sldId id="382" r:id="rId97"/>
    <p:sldId id="383" r:id="rId98"/>
    <p:sldId id="289" r:id="rId99"/>
    <p:sldId id="290" r:id="rId100"/>
    <p:sldId id="294" r:id="rId101"/>
    <p:sldId id="291" r:id="rId102"/>
    <p:sldId id="331" r:id="rId103"/>
    <p:sldId id="333" r:id="rId104"/>
    <p:sldId id="334" r:id="rId105"/>
    <p:sldId id="292" r:id="rId106"/>
    <p:sldId id="335" r:id="rId107"/>
    <p:sldId id="336" r:id="rId108"/>
    <p:sldId id="337" r:id="rId109"/>
    <p:sldId id="340" r:id="rId110"/>
    <p:sldId id="341" r:id="rId111"/>
    <p:sldId id="384" r:id="rId112"/>
    <p:sldId id="385" r:id="rId113"/>
    <p:sldId id="386" r:id="rId114"/>
    <p:sldId id="387" r:id="rId115"/>
    <p:sldId id="388" r:id="rId116"/>
    <p:sldId id="389" r:id="rId117"/>
    <p:sldId id="390" r:id="rId118"/>
    <p:sldId id="391" r:id="rId11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9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120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EF2BEE-173F-4E82-ABFB-A636CF9F7E52}" type="datetimeFigureOut">
              <a:rPr lang="ko-KR" altLang="en-US" smtClean="0"/>
              <a:t>2020-01-27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644CD-14E0-4E95-A91E-4E12941565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8625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EF2BEE-173F-4E82-ABFB-A636CF9F7E52}" type="datetimeFigureOut">
              <a:rPr lang="ko-KR" altLang="en-US" smtClean="0"/>
              <a:t>2020-01-27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644CD-14E0-4E95-A91E-4E12941565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43684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EF2BEE-173F-4E82-ABFB-A636CF9F7E52}" type="datetimeFigureOut">
              <a:rPr lang="ko-KR" altLang="en-US" smtClean="0"/>
              <a:t>2020-01-27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644CD-14E0-4E95-A91E-4E12941565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32207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EF2BEE-173F-4E82-ABFB-A636CF9F7E52}" type="datetimeFigureOut">
              <a:rPr lang="ko-KR" altLang="en-US" smtClean="0"/>
              <a:t>2020-01-27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644CD-14E0-4E95-A91E-4E12941565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66683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EF2BEE-173F-4E82-ABFB-A636CF9F7E52}" type="datetimeFigureOut">
              <a:rPr lang="ko-KR" altLang="en-US" smtClean="0"/>
              <a:t>2020-01-27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644CD-14E0-4E95-A91E-4E12941565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23645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EF2BEE-173F-4E82-ABFB-A636CF9F7E52}" type="datetimeFigureOut">
              <a:rPr lang="ko-KR" altLang="en-US" smtClean="0"/>
              <a:t>2020-01-27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644CD-14E0-4E95-A91E-4E12941565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66444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EF2BEE-173F-4E82-ABFB-A636CF9F7E52}" type="datetimeFigureOut">
              <a:rPr lang="ko-KR" altLang="en-US" smtClean="0"/>
              <a:t>2020-01-27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644CD-14E0-4E95-A91E-4E12941565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24414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EF2BEE-173F-4E82-ABFB-A636CF9F7E52}" type="datetimeFigureOut">
              <a:rPr lang="ko-KR" altLang="en-US" smtClean="0"/>
              <a:t>2020-01-27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644CD-14E0-4E95-A91E-4E12941565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26533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EF2BEE-173F-4E82-ABFB-A636CF9F7E52}" type="datetimeFigureOut">
              <a:rPr lang="ko-KR" altLang="en-US" smtClean="0"/>
              <a:t>2020-01-27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644CD-14E0-4E95-A91E-4E12941565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0460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EF2BEE-173F-4E82-ABFB-A636CF9F7E52}" type="datetimeFigureOut">
              <a:rPr lang="ko-KR" altLang="en-US" smtClean="0"/>
              <a:t>2020-01-27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644CD-14E0-4E95-A91E-4E12941565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29058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EF2BEE-173F-4E82-ABFB-A636CF9F7E52}" type="datetimeFigureOut">
              <a:rPr lang="ko-KR" altLang="en-US" smtClean="0"/>
              <a:t>2020-01-27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644CD-14E0-4E95-A91E-4E12941565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0733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EF2BEE-173F-4E82-ABFB-A636CF9F7E52}" type="datetimeFigureOut">
              <a:rPr lang="ko-KR" altLang="en-US" smtClean="0"/>
              <a:t>2020-01-27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6644CD-14E0-4E95-A91E-4E12941565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59203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2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4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5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youtube.com/watch?v=V1eYniJ0Rnk" TargetMode="Externa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6.jpeg"/><Relationship Id="rId4" Type="http://schemas.openxmlformats.org/officeDocument/2006/relationships/image" Target="../media/image85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youtu.be/NGGO0zdzhVQ?t=321" TargetMode="Externa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8F96DBE1-F5E8-4C3E-808B-21EE8F0AC727}"/>
              </a:ext>
            </a:extLst>
          </p:cNvPr>
          <p:cNvSpPr txBox="1"/>
          <p:nvPr/>
        </p:nvSpPr>
        <p:spPr>
          <a:xfrm>
            <a:off x="178336" y="157891"/>
            <a:ext cx="4746204" cy="1935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b="1" dirty="0" err="1">
                <a:gradFill flip="none" rotWithShape="1">
                  <a:gsLst>
                    <a:gs pos="0">
                      <a:srgbClr val="7030A0"/>
                    </a:gs>
                    <a:gs pos="100000">
                      <a:schemeClr val="tx1"/>
                    </a:gs>
                  </a:gsLst>
                  <a:lin ang="5400000" scaled="0"/>
                  <a:tileRect/>
                </a:gra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케라스</a:t>
            </a:r>
            <a:r>
              <a:rPr lang="ko-KR" altLang="en-US" sz="4800" b="1" dirty="0">
                <a:gradFill flip="none" rotWithShape="1">
                  <a:gsLst>
                    <a:gs pos="0">
                      <a:srgbClr val="7030A0"/>
                    </a:gs>
                    <a:gs pos="100000">
                      <a:schemeClr val="tx1"/>
                    </a:gs>
                  </a:gsLst>
                  <a:lin ang="5400000" scaled="0"/>
                  <a:tileRect/>
                </a:gra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창시자에게 배우는 딥러닝</a:t>
            </a:r>
            <a:r>
              <a:rPr lang="ko-KR" altLang="en-US" sz="2000" b="1" dirty="0">
                <a:gradFill flip="none" rotWithShape="1">
                  <a:gsLst>
                    <a:gs pos="0">
                      <a:srgbClr val="7030A0"/>
                    </a:gs>
                    <a:gs pos="100000">
                      <a:schemeClr val="tx1"/>
                    </a:gs>
                  </a:gsLst>
                  <a:lin ang="5400000" scaled="0"/>
                  <a:tileRect/>
                </a:gra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</a:t>
            </a:r>
            <a:r>
              <a:rPr lang="en-US" altLang="ko-KR" sz="2000" b="1" dirty="0">
                <a:gradFill flip="none" rotWithShape="1">
                  <a:gsLst>
                    <a:gs pos="0">
                      <a:srgbClr val="7030A0"/>
                    </a:gs>
                    <a:gs pos="100000">
                      <a:schemeClr val="tx1"/>
                    </a:gs>
                  </a:gsLst>
                  <a:lin ang="5400000" scaled="0"/>
                  <a:tileRect/>
                </a:gra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3</a:t>
            </a:r>
            <a:r>
              <a:rPr lang="ko-KR" altLang="en-US" sz="2000" b="1" dirty="0">
                <a:gradFill flip="none" rotWithShape="1">
                  <a:gsLst>
                    <a:gs pos="0">
                      <a:srgbClr val="7030A0"/>
                    </a:gs>
                    <a:gs pos="100000">
                      <a:schemeClr val="tx1"/>
                    </a:gs>
                  </a:gsLst>
                  <a:lin ang="5400000" scaled="0"/>
                  <a:tileRect/>
                </a:gra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장 </a:t>
            </a:r>
            <a:r>
              <a:rPr lang="en-US" altLang="ko-KR" sz="2000" b="1" dirty="0">
                <a:gradFill flip="none" rotWithShape="1">
                  <a:gsLst>
                    <a:gs pos="0">
                      <a:srgbClr val="7030A0"/>
                    </a:gs>
                    <a:gs pos="100000">
                      <a:schemeClr val="tx1"/>
                    </a:gs>
                  </a:gsLst>
                  <a:lin ang="5400000" scaled="0"/>
                  <a:tileRect/>
                </a:gra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4</a:t>
            </a:r>
            <a:r>
              <a:rPr lang="ko-KR" altLang="en-US" sz="2000" b="1" dirty="0">
                <a:gradFill flip="none" rotWithShape="1">
                  <a:gsLst>
                    <a:gs pos="0">
                      <a:srgbClr val="7030A0"/>
                    </a:gs>
                    <a:gs pos="100000">
                      <a:schemeClr val="tx1"/>
                    </a:gs>
                  </a:gsLst>
                  <a:lin ang="5400000" scaled="0"/>
                  <a:tileRect/>
                </a:gra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장</a:t>
            </a:r>
            <a:endParaRPr lang="en-US" altLang="ko-KR" sz="4800" b="1" dirty="0">
              <a:gradFill flip="none" rotWithShape="1">
                <a:gsLst>
                  <a:gs pos="0">
                    <a:srgbClr val="7030A0"/>
                  </a:gs>
                  <a:gs pos="100000">
                    <a:schemeClr val="tx1"/>
                  </a:gs>
                </a:gsLst>
                <a:lin ang="5400000" scaled="0"/>
                <a:tileRect/>
              </a:gra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ko-KR" altLang="en-US" sz="2000" b="1" dirty="0">
                <a:gradFill flip="none" rotWithShape="1">
                  <a:gsLst>
                    <a:gs pos="0">
                      <a:srgbClr val="7030A0"/>
                    </a:gs>
                    <a:gs pos="100000">
                      <a:schemeClr val="tx1"/>
                    </a:gs>
                  </a:gsLst>
                  <a:lin ang="5400000" scaled="0"/>
                  <a:tileRect/>
                </a:gra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김나영 안준헌 김현종</a:t>
            </a:r>
          </a:p>
        </p:txBody>
      </p:sp>
    </p:spTree>
    <p:extLst>
      <p:ext uri="{BB962C8B-B14F-4D97-AF65-F5344CB8AC3E}">
        <p14:creationId xmlns:p14="http://schemas.microsoft.com/office/powerpoint/2010/main" val="1744191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7707FCD0-84BA-4FAF-9EC0-C7427F3C8653}"/>
              </a:ext>
            </a:extLst>
          </p:cNvPr>
          <p:cNvSpPr txBox="1"/>
          <p:nvPr/>
        </p:nvSpPr>
        <p:spPr>
          <a:xfrm>
            <a:off x="514350" y="623025"/>
            <a:ext cx="74104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3.2 </a:t>
            </a:r>
            <a:r>
              <a:rPr lang="ko-KR" altLang="en-US" sz="40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케라스</a:t>
            </a:r>
            <a:r>
              <a:rPr lang="ko-KR" altLang="en-US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소개</a:t>
            </a:r>
            <a:endParaRPr lang="ko-KR" altLang="en-US" sz="4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E00BD2F4-ACFA-48DC-8305-35708C60C58F}"/>
              </a:ext>
            </a:extLst>
          </p:cNvPr>
          <p:cNvSpPr txBox="1"/>
          <p:nvPr/>
        </p:nvSpPr>
        <p:spPr>
          <a:xfrm>
            <a:off x="1013691" y="1743363"/>
            <a:ext cx="10496004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 </a:t>
            </a:r>
            <a:r>
              <a:rPr lang="ko-KR" altLang="en-US" sz="32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케라스란</a:t>
            </a:r>
            <a:endParaRPr lang="en-US" altLang="ko-KR" sz="32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- 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거의 모든 종류의 </a:t>
            </a:r>
            <a:r>
              <a:rPr lang="ko-KR" altLang="en-US" sz="32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딥러닝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모델을 간편하게 만들고 </a:t>
            </a:r>
            <a:endParaRPr lang="en-US" altLang="ko-KR" sz="32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   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훈련시킬 수 있는 </a:t>
            </a:r>
            <a:r>
              <a:rPr lang="ko-KR" altLang="en-US" sz="32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파이썬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32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딥러닝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프레임워크</a:t>
            </a:r>
            <a:endParaRPr lang="en-US" altLang="ko-KR" sz="32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 </a:t>
            </a:r>
            <a:r>
              <a:rPr lang="ko-KR" altLang="en-US" sz="32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케라스의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특징</a:t>
            </a:r>
            <a:endParaRPr lang="en-US" altLang="ko-KR" sz="32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- 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동일한 코드로 </a:t>
            </a:r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CPU GPU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에서 실행할 수 있음</a:t>
            </a:r>
            <a:endParaRPr lang="en-US" altLang="ko-KR" sz="32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- 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사용하기 쉬운 </a:t>
            </a:r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API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를 </a:t>
            </a:r>
            <a:r>
              <a:rPr lang="ko-KR" altLang="en-US" sz="32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갖고있음</a:t>
            </a:r>
            <a:endParaRPr lang="en-US" altLang="ko-KR" sz="32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- </a:t>
            </a:r>
            <a:r>
              <a:rPr lang="ko-KR" altLang="en-US" sz="32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합성곱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신경망</a:t>
            </a:r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순환 신경망을 지원</a:t>
            </a:r>
            <a:endParaRPr lang="en-US" altLang="ko-KR" sz="32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- 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어떤 네트워크 구조도 만들 수 있음</a:t>
            </a:r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5F334FE9-3496-4835-93CD-D4AF9F6884C4}"/>
              </a:ext>
            </a:extLst>
          </p:cNvPr>
          <p:cNvSpPr txBox="1"/>
          <p:nvPr/>
        </p:nvSpPr>
        <p:spPr>
          <a:xfrm>
            <a:off x="10190205" y="6392026"/>
            <a:ext cx="17636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3.2 </a:t>
            </a:r>
            <a:r>
              <a:rPr lang="ko-KR" altLang="en-US" sz="20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케라스</a:t>
            </a:r>
            <a:r>
              <a:rPr lang="ko-KR" altLang="en-US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소개</a:t>
            </a:r>
            <a:endParaRPr lang="ko-KR" altLang="en-US" sz="2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47186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2" y="0"/>
            <a:ext cx="121920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5F334FE9-3496-4835-93CD-D4AF9F6884C4}"/>
              </a:ext>
            </a:extLst>
          </p:cNvPr>
          <p:cNvSpPr txBox="1"/>
          <p:nvPr/>
        </p:nvSpPr>
        <p:spPr>
          <a:xfrm>
            <a:off x="9353320" y="6350044"/>
            <a:ext cx="27174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4.4 </a:t>
            </a:r>
            <a:r>
              <a:rPr lang="ko-KR" altLang="en-US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과대적합과 과소적합</a:t>
            </a:r>
            <a:endParaRPr lang="ko-KR" altLang="en-US" sz="2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AA92FAE0-A43C-44A2-9D8E-A4A5ABC9BCD9}"/>
              </a:ext>
            </a:extLst>
          </p:cNvPr>
          <p:cNvSpPr txBox="1"/>
          <p:nvPr/>
        </p:nvSpPr>
        <p:spPr>
          <a:xfrm>
            <a:off x="776587" y="1149529"/>
            <a:ext cx="103035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＃ </a:t>
            </a:r>
            <a:r>
              <a:rPr lang="ko-KR" altLang="en-US" sz="28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정규화</a:t>
            </a:r>
            <a:r>
              <a:rPr lang="en-US" altLang="ko-KR" sz="28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(Regularization, </a:t>
            </a:r>
            <a:r>
              <a:rPr lang="ko-KR" altLang="en-US" sz="28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규제</a:t>
            </a:r>
            <a:r>
              <a:rPr lang="en-US" altLang="ko-KR" sz="28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)</a:t>
            </a:r>
            <a:endParaRPr lang="ko-KR" altLang="en-US" sz="2800" dirty="0">
              <a:solidFill>
                <a:schemeClr val="accent4">
                  <a:lumMod val="60000"/>
                  <a:lumOff val="40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31950C19-C814-4632-902F-51F56B7D3752}"/>
              </a:ext>
            </a:extLst>
          </p:cNvPr>
          <p:cNvSpPr txBox="1"/>
          <p:nvPr/>
        </p:nvSpPr>
        <p:spPr>
          <a:xfrm>
            <a:off x="1081387" y="1664376"/>
            <a:ext cx="989141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</a:t>
            </a:r>
            <a:r>
              <a:rPr lang="en-US" altLang="ko-KR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과대적합을 피하기 위한 처리 과정</a:t>
            </a:r>
            <a:endParaRPr lang="ko-KR" altLang="en-US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7707FCD0-84BA-4FAF-9EC0-C7427F3C8653}"/>
              </a:ext>
            </a:extLst>
          </p:cNvPr>
          <p:cNvSpPr txBox="1"/>
          <p:nvPr/>
        </p:nvSpPr>
        <p:spPr>
          <a:xfrm>
            <a:off x="342646" y="317931"/>
            <a:ext cx="69079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4.4 </a:t>
            </a:r>
            <a:r>
              <a:rPr lang="ko-KR" altLang="en-US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과대적합과 과소적합</a:t>
            </a:r>
            <a:endParaRPr lang="ko-KR" altLang="en-US" sz="4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31950C19-C814-4632-902F-51F56B7D3752}"/>
              </a:ext>
            </a:extLst>
          </p:cNvPr>
          <p:cNvSpPr txBox="1"/>
          <p:nvPr/>
        </p:nvSpPr>
        <p:spPr>
          <a:xfrm>
            <a:off x="1849484" y="2466291"/>
            <a:ext cx="989141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1. </a:t>
            </a:r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네트워크 크기 축소</a:t>
            </a:r>
            <a:endParaRPr lang="ko-KR" altLang="en-US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31950C19-C814-4632-902F-51F56B7D3752}"/>
              </a:ext>
            </a:extLst>
          </p:cNvPr>
          <p:cNvSpPr txBox="1"/>
          <p:nvPr/>
        </p:nvSpPr>
        <p:spPr>
          <a:xfrm>
            <a:off x="1849483" y="3201695"/>
            <a:ext cx="989141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</a:t>
            </a:r>
            <a:r>
              <a:rPr lang="en-US" altLang="ko-KR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 </a:t>
            </a:r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가중치 규제 추가</a:t>
            </a:r>
            <a:endParaRPr lang="ko-KR" altLang="en-US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31950C19-C814-4632-902F-51F56B7D3752}"/>
              </a:ext>
            </a:extLst>
          </p:cNvPr>
          <p:cNvSpPr txBox="1"/>
          <p:nvPr/>
        </p:nvSpPr>
        <p:spPr>
          <a:xfrm>
            <a:off x="1849483" y="3974000"/>
            <a:ext cx="989141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3. </a:t>
            </a:r>
            <a:r>
              <a:rPr lang="ko-KR" altLang="en-US" sz="28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드롭아웃</a:t>
            </a:r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추가</a:t>
            </a:r>
            <a:endParaRPr lang="ko-KR" altLang="en-US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62448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7707FCD0-84BA-4FAF-9EC0-C7427F3C8653}"/>
              </a:ext>
            </a:extLst>
          </p:cNvPr>
          <p:cNvSpPr txBox="1"/>
          <p:nvPr/>
        </p:nvSpPr>
        <p:spPr>
          <a:xfrm>
            <a:off x="346710" y="333465"/>
            <a:ext cx="69079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4.4.1 </a:t>
            </a:r>
            <a:r>
              <a:rPr lang="ko-KR" altLang="en-US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네트워크 크기 축소</a:t>
            </a:r>
            <a:endParaRPr lang="ko-KR" altLang="en-US" sz="4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5F334FE9-3496-4835-93CD-D4AF9F6884C4}"/>
              </a:ext>
            </a:extLst>
          </p:cNvPr>
          <p:cNvSpPr txBox="1"/>
          <p:nvPr/>
        </p:nvSpPr>
        <p:spPr>
          <a:xfrm>
            <a:off x="9353320" y="6350044"/>
            <a:ext cx="27174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4.4 </a:t>
            </a:r>
            <a:r>
              <a:rPr lang="ko-KR" altLang="en-US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과대적합과 과소적합</a:t>
            </a:r>
            <a:endParaRPr lang="ko-KR" altLang="en-US" sz="2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7060" y="2075747"/>
            <a:ext cx="8275641" cy="1046041"/>
          </a:xfrm>
          <a:prstGeom prst="rect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7060" y="3699406"/>
            <a:ext cx="8275641" cy="1034455"/>
          </a:xfrm>
          <a:prstGeom prst="rect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AA92FAE0-A43C-44A2-9D8E-A4A5ABC9BCD9}"/>
              </a:ext>
            </a:extLst>
          </p:cNvPr>
          <p:cNvSpPr txBox="1"/>
          <p:nvPr/>
        </p:nvSpPr>
        <p:spPr>
          <a:xfrm>
            <a:off x="1020426" y="2337082"/>
            <a:ext cx="15155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원본 모델</a:t>
            </a:r>
            <a:endParaRPr lang="ko-KR" altLang="en-US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AA92FAE0-A43C-44A2-9D8E-A4A5ABC9BCD9}"/>
              </a:ext>
            </a:extLst>
          </p:cNvPr>
          <p:cNvSpPr txBox="1"/>
          <p:nvPr/>
        </p:nvSpPr>
        <p:spPr>
          <a:xfrm>
            <a:off x="877171" y="3779754"/>
            <a:ext cx="180202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작은 용량의 모델</a:t>
            </a:r>
            <a:endParaRPr lang="ko-KR" altLang="en-US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153912" y="2331720"/>
            <a:ext cx="374904" cy="5029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6131718" y="3947067"/>
            <a:ext cx="275177" cy="5029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0937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7707FCD0-84BA-4FAF-9EC0-C7427F3C8653}"/>
              </a:ext>
            </a:extLst>
          </p:cNvPr>
          <p:cNvSpPr txBox="1"/>
          <p:nvPr/>
        </p:nvSpPr>
        <p:spPr>
          <a:xfrm>
            <a:off x="346710" y="333465"/>
            <a:ext cx="69079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4.4.1 </a:t>
            </a:r>
            <a:r>
              <a:rPr lang="ko-KR" altLang="en-US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네트워크 크기 축소</a:t>
            </a:r>
            <a:endParaRPr lang="ko-KR" altLang="en-US" sz="4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5F334FE9-3496-4835-93CD-D4AF9F6884C4}"/>
              </a:ext>
            </a:extLst>
          </p:cNvPr>
          <p:cNvSpPr txBox="1"/>
          <p:nvPr/>
        </p:nvSpPr>
        <p:spPr>
          <a:xfrm>
            <a:off x="9353320" y="6350044"/>
            <a:ext cx="27174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4.4 </a:t>
            </a:r>
            <a:r>
              <a:rPr lang="ko-KR" altLang="en-US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과대적합과 과소적합</a:t>
            </a:r>
            <a:endParaRPr lang="ko-KR" altLang="en-US" sz="2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5516" y="1355344"/>
            <a:ext cx="6220968" cy="4147312"/>
          </a:xfrm>
          <a:prstGeom prst="rect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4312" y="2057400"/>
            <a:ext cx="4143375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286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7707FCD0-84BA-4FAF-9EC0-C7427F3C8653}"/>
              </a:ext>
            </a:extLst>
          </p:cNvPr>
          <p:cNvSpPr txBox="1"/>
          <p:nvPr/>
        </p:nvSpPr>
        <p:spPr>
          <a:xfrm>
            <a:off x="346710" y="333465"/>
            <a:ext cx="69079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4.4.1 </a:t>
            </a:r>
            <a:r>
              <a:rPr lang="ko-KR" altLang="en-US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네트워크 크기 축소</a:t>
            </a:r>
            <a:endParaRPr lang="ko-KR" altLang="en-US" sz="4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5F334FE9-3496-4835-93CD-D4AF9F6884C4}"/>
              </a:ext>
            </a:extLst>
          </p:cNvPr>
          <p:cNvSpPr txBox="1"/>
          <p:nvPr/>
        </p:nvSpPr>
        <p:spPr>
          <a:xfrm>
            <a:off x="9353320" y="6350044"/>
            <a:ext cx="27174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4.4 </a:t>
            </a:r>
            <a:r>
              <a:rPr lang="ko-KR" altLang="en-US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과대적합과 과소적합</a:t>
            </a:r>
            <a:endParaRPr lang="ko-KR" altLang="en-US" sz="2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7060" y="2075747"/>
            <a:ext cx="8275641" cy="1046041"/>
          </a:xfrm>
          <a:prstGeom prst="rect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AA92FAE0-A43C-44A2-9D8E-A4A5ABC9BCD9}"/>
              </a:ext>
            </a:extLst>
          </p:cNvPr>
          <p:cNvSpPr txBox="1"/>
          <p:nvPr/>
        </p:nvSpPr>
        <p:spPr>
          <a:xfrm>
            <a:off x="1020426" y="2337082"/>
            <a:ext cx="15155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원본 모델</a:t>
            </a:r>
            <a:endParaRPr lang="ko-KR" altLang="en-US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AA92FAE0-A43C-44A2-9D8E-A4A5ABC9BCD9}"/>
              </a:ext>
            </a:extLst>
          </p:cNvPr>
          <p:cNvSpPr txBox="1"/>
          <p:nvPr/>
        </p:nvSpPr>
        <p:spPr>
          <a:xfrm>
            <a:off x="877171" y="3779754"/>
            <a:ext cx="180202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작은 용량의 모델</a:t>
            </a:r>
            <a:endParaRPr lang="ko-KR" altLang="en-US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153912" y="2331720"/>
            <a:ext cx="374904" cy="5029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7060" y="3740407"/>
            <a:ext cx="8275641" cy="1032800"/>
          </a:xfrm>
          <a:prstGeom prst="rect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</p:pic>
      <p:sp>
        <p:nvSpPr>
          <p:cNvPr id="14" name="직사각형 13"/>
          <p:cNvSpPr/>
          <p:nvPr/>
        </p:nvSpPr>
        <p:spPr>
          <a:xfrm>
            <a:off x="5955362" y="4005347"/>
            <a:ext cx="514017" cy="5029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1560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7707FCD0-84BA-4FAF-9EC0-C7427F3C8653}"/>
              </a:ext>
            </a:extLst>
          </p:cNvPr>
          <p:cNvSpPr txBox="1"/>
          <p:nvPr/>
        </p:nvSpPr>
        <p:spPr>
          <a:xfrm>
            <a:off x="346710" y="333465"/>
            <a:ext cx="69079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4.4.1 </a:t>
            </a:r>
            <a:r>
              <a:rPr lang="ko-KR" altLang="en-US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네트워크 크기 축소</a:t>
            </a:r>
            <a:endParaRPr lang="ko-KR" altLang="en-US" sz="4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5F334FE9-3496-4835-93CD-D4AF9F6884C4}"/>
              </a:ext>
            </a:extLst>
          </p:cNvPr>
          <p:cNvSpPr txBox="1"/>
          <p:nvPr/>
        </p:nvSpPr>
        <p:spPr>
          <a:xfrm>
            <a:off x="9353320" y="6350044"/>
            <a:ext cx="27174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4.4 </a:t>
            </a:r>
            <a:r>
              <a:rPr lang="ko-KR" altLang="en-US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과대적합과 과소적합</a:t>
            </a:r>
            <a:endParaRPr lang="ko-KR" altLang="en-US" sz="2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0084" y="1374816"/>
            <a:ext cx="6271832" cy="4152385"/>
          </a:xfrm>
          <a:prstGeom prst="rect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745992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7707FCD0-84BA-4FAF-9EC0-C7427F3C8653}"/>
              </a:ext>
            </a:extLst>
          </p:cNvPr>
          <p:cNvSpPr txBox="1"/>
          <p:nvPr/>
        </p:nvSpPr>
        <p:spPr>
          <a:xfrm>
            <a:off x="346710" y="333465"/>
            <a:ext cx="69079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4.4.2 </a:t>
            </a:r>
            <a:r>
              <a:rPr lang="ko-KR" altLang="en-US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가중치 규제 추가</a:t>
            </a:r>
            <a:endParaRPr lang="ko-KR" altLang="en-US" sz="4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5F334FE9-3496-4835-93CD-D4AF9F6884C4}"/>
              </a:ext>
            </a:extLst>
          </p:cNvPr>
          <p:cNvSpPr txBox="1"/>
          <p:nvPr/>
        </p:nvSpPr>
        <p:spPr>
          <a:xfrm>
            <a:off x="9353320" y="6350044"/>
            <a:ext cx="27174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4.4 </a:t>
            </a:r>
            <a:r>
              <a:rPr lang="ko-KR" altLang="en-US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과대적합과 과소적합</a:t>
            </a:r>
            <a:endParaRPr lang="ko-KR" altLang="en-US" sz="2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AA92FAE0-A43C-44A2-9D8E-A4A5ABC9BCD9}"/>
              </a:ext>
            </a:extLst>
          </p:cNvPr>
          <p:cNvSpPr txBox="1"/>
          <p:nvPr/>
        </p:nvSpPr>
        <p:spPr>
          <a:xfrm>
            <a:off x="776587" y="1149529"/>
            <a:ext cx="103035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＃ </a:t>
            </a:r>
            <a:r>
              <a:rPr lang="ko-KR" altLang="en-US" sz="28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오캄의</a:t>
            </a:r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면도날 이론</a:t>
            </a:r>
            <a:endParaRPr lang="ko-KR" altLang="en-US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31950C19-C814-4632-902F-51F56B7D3752}"/>
              </a:ext>
            </a:extLst>
          </p:cNvPr>
          <p:cNvSpPr txBox="1"/>
          <p:nvPr/>
        </p:nvSpPr>
        <p:spPr>
          <a:xfrm>
            <a:off x="1081387" y="1664376"/>
            <a:ext cx="10303546" cy="1325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다른 모든 요소가 동일할 때 </a:t>
            </a:r>
            <a:r>
              <a:rPr lang="ko-KR" altLang="en-US" sz="28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가장 단순한 설명이 최선</a:t>
            </a:r>
            <a:endParaRPr lang="en-US" altLang="ko-KR" sz="2800" dirty="0" smtClean="0">
              <a:solidFill>
                <a:schemeClr val="accent4">
                  <a:lumMod val="60000"/>
                  <a:lumOff val="40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=&gt;  </a:t>
            </a:r>
            <a:r>
              <a:rPr lang="ko-KR" altLang="en-US" sz="28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간단한 모델</a:t>
            </a:r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이 복잡한 모델보다 </a:t>
            </a:r>
            <a:r>
              <a:rPr lang="ko-KR" altLang="en-US" sz="28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과대적합이 될 가능성이 낮음</a:t>
            </a:r>
            <a:endParaRPr lang="ko-KR" altLang="en-US" sz="2800" dirty="0">
              <a:solidFill>
                <a:schemeClr val="accent4">
                  <a:lumMod val="60000"/>
                  <a:lumOff val="40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AA92FAE0-A43C-44A2-9D8E-A4A5ABC9BCD9}"/>
              </a:ext>
            </a:extLst>
          </p:cNvPr>
          <p:cNvSpPr txBox="1"/>
          <p:nvPr/>
        </p:nvSpPr>
        <p:spPr>
          <a:xfrm>
            <a:off x="776587" y="3243425"/>
            <a:ext cx="103035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＃ </a:t>
            </a:r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가중치 규제</a:t>
            </a:r>
            <a:endParaRPr lang="ko-KR" altLang="en-US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31950C19-C814-4632-902F-51F56B7D3752}"/>
              </a:ext>
            </a:extLst>
          </p:cNvPr>
          <p:cNvSpPr txBox="1"/>
          <p:nvPr/>
        </p:nvSpPr>
        <p:spPr>
          <a:xfrm>
            <a:off x="1081387" y="3766645"/>
            <a:ext cx="1030354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강제로 가중치가 작은 값을 가지도록 하는 방법</a:t>
            </a:r>
            <a:endParaRPr lang="en-US" altLang="ko-KR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=&gt;  </a:t>
            </a:r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가중치 값의 </a:t>
            </a:r>
            <a:r>
              <a:rPr lang="ko-KR" altLang="en-US" sz="28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분포가 균일</a:t>
            </a:r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해짐</a:t>
            </a:r>
            <a:endParaRPr lang="en-US" altLang="ko-KR" sz="28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L1 </a:t>
            </a:r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규제</a:t>
            </a:r>
            <a:r>
              <a:rPr lang="en-US" altLang="ko-KR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(L1 </a:t>
            </a:r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노름</a:t>
            </a:r>
            <a:r>
              <a:rPr lang="en-US" altLang="ko-KR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)</a:t>
            </a:r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가중치의 </a:t>
            </a:r>
            <a:r>
              <a:rPr lang="ko-KR" altLang="en-US" sz="28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절댓값</a:t>
            </a:r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에 비례</a:t>
            </a:r>
            <a:endParaRPr lang="en-US" altLang="ko-KR" sz="28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L2 </a:t>
            </a:r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규제</a:t>
            </a:r>
            <a:r>
              <a:rPr lang="en-US" altLang="ko-KR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(L2 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노름</a:t>
            </a: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)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가중치의 </a:t>
            </a:r>
            <a:r>
              <a:rPr lang="ko-KR" altLang="en-US" sz="28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제곱</a:t>
            </a:r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에 비례</a:t>
            </a:r>
            <a:endParaRPr lang="ko-KR" altLang="en-US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20868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7707FCD0-84BA-4FAF-9EC0-C7427F3C8653}"/>
              </a:ext>
            </a:extLst>
          </p:cNvPr>
          <p:cNvSpPr txBox="1"/>
          <p:nvPr/>
        </p:nvSpPr>
        <p:spPr>
          <a:xfrm>
            <a:off x="346710" y="333465"/>
            <a:ext cx="69079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4.4.2 </a:t>
            </a:r>
            <a:r>
              <a:rPr lang="ko-KR" altLang="en-US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가중치 규제 추가</a:t>
            </a:r>
            <a:endParaRPr lang="ko-KR" altLang="en-US" sz="4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5F334FE9-3496-4835-93CD-D4AF9F6884C4}"/>
              </a:ext>
            </a:extLst>
          </p:cNvPr>
          <p:cNvSpPr txBox="1"/>
          <p:nvPr/>
        </p:nvSpPr>
        <p:spPr>
          <a:xfrm>
            <a:off x="9353320" y="6350044"/>
            <a:ext cx="27174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4.4 </a:t>
            </a:r>
            <a:r>
              <a:rPr lang="ko-KR" altLang="en-US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과대적합과 과소적합</a:t>
            </a:r>
            <a:endParaRPr lang="ko-KR" altLang="en-US" sz="2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7070" y="1219368"/>
            <a:ext cx="7325351" cy="1392936"/>
          </a:xfrm>
          <a:prstGeom prst="rect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4322" y="2813304"/>
            <a:ext cx="7310846" cy="1402080"/>
          </a:xfrm>
          <a:prstGeom prst="rect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95580" y="4416384"/>
            <a:ext cx="9007789" cy="1362624"/>
          </a:xfrm>
          <a:prstGeom prst="rect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AA92FAE0-A43C-44A2-9D8E-A4A5ABC9BCD9}"/>
              </a:ext>
            </a:extLst>
          </p:cNvPr>
          <p:cNvSpPr txBox="1"/>
          <p:nvPr/>
        </p:nvSpPr>
        <p:spPr>
          <a:xfrm>
            <a:off x="1331322" y="1654226"/>
            <a:ext cx="12381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L1 </a:t>
            </a:r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규제</a:t>
            </a:r>
            <a:endParaRPr lang="ko-KR" altLang="en-US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AA92FAE0-A43C-44A2-9D8E-A4A5ABC9BCD9}"/>
              </a:ext>
            </a:extLst>
          </p:cNvPr>
          <p:cNvSpPr txBox="1"/>
          <p:nvPr/>
        </p:nvSpPr>
        <p:spPr>
          <a:xfrm>
            <a:off x="1331322" y="3085094"/>
            <a:ext cx="13295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L2 </a:t>
            </a:r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규제</a:t>
            </a:r>
            <a:endParaRPr lang="ko-KR" altLang="en-US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AA92FAE0-A43C-44A2-9D8E-A4A5ABC9BCD9}"/>
              </a:ext>
            </a:extLst>
          </p:cNvPr>
          <p:cNvSpPr txBox="1"/>
          <p:nvPr/>
        </p:nvSpPr>
        <p:spPr>
          <a:xfrm>
            <a:off x="758190" y="4416384"/>
            <a:ext cx="131642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L1 </a:t>
            </a:r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규제</a:t>
            </a:r>
            <a:endParaRPr lang="en-US" altLang="ko-KR" sz="28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algn="ctr"/>
            <a:r>
              <a:rPr lang="en-US" altLang="ko-KR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+</a:t>
            </a:r>
          </a:p>
          <a:p>
            <a:pPr algn="ctr"/>
            <a:r>
              <a:rPr lang="en-US" altLang="ko-KR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L2 </a:t>
            </a:r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규제</a:t>
            </a:r>
            <a:endParaRPr lang="ko-KR" altLang="en-US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9117806" y="1433512"/>
            <a:ext cx="235514" cy="74393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9196387" y="3018262"/>
            <a:ext cx="235514" cy="74393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8406289" y="4618150"/>
            <a:ext cx="540068" cy="74393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2114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7707FCD0-84BA-4FAF-9EC0-C7427F3C8653}"/>
              </a:ext>
            </a:extLst>
          </p:cNvPr>
          <p:cNvSpPr txBox="1"/>
          <p:nvPr/>
        </p:nvSpPr>
        <p:spPr>
          <a:xfrm>
            <a:off x="346710" y="333465"/>
            <a:ext cx="69079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4.4.2 </a:t>
            </a:r>
            <a:r>
              <a:rPr lang="ko-KR" altLang="en-US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가중치 규제 추가</a:t>
            </a:r>
            <a:endParaRPr lang="ko-KR" altLang="en-US" sz="4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5F334FE9-3496-4835-93CD-D4AF9F6884C4}"/>
              </a:ext>
            </a:extLst>
          </p:cNvPr>
          <p:cNvSpPr txBox="1"/>
          <p:nvPr/>
        </p:nvSpPr>
        <p:spPr>
          <a:xfrm>
            <a:off x="9353320" y="6350044"/>
            <a:ext cx="27174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4.4 </a:t>
            </a:r>
            <a:r>
              <a:rPr lang="ko-KR" altLang="en-US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과대적합과 과소적합</a:t>
            </a:r>
            <a:endParaRPr lang="ko-KR" altLang="en-US" sz="2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2738" y="1041351"/>
            <a:ext cx="4076700" cy="2743200"/>
          </a:xfrm>
          <a:prstGeom prst="rect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0064" y="1031826"/>
            <a:ext cx="4133850" cy="2752725"/>
          </a:xfrm>
          <a:prstGeom prst="rect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48303" y="3690935"/>
            <a:ext cx="4057650" cy="2762250"/>
          </a:xfrm>
          <a:prstGeom prst="rect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AA92FAE0-A43C-44A2-9D8E-A4A5ABC9BCD9}"/>
              </a:ext>
            </a:extLst>
          </p:cNvPr>
          <p:cNvSpPr txBox="1"/>
          <p:nvPr/>
        </p:nvSpPr>
        <p:spPr>
          <a:xfrm>
            <a:off x="1271354" y="3871478"/>
            <a:ext cx="13295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L1 </a:t>
            </a:r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규제</a:t>
            </a:r>
            <a:endParaRPr lang="ko-KR" altLang="en-US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AA92FAE0-A43C-44A2-9D8E-A4A5ABC9BCD9}"/>
              </a:ext>
            </a:extLst>
          </p:cNvPr>
          <p:cNvSpPr txBox="1"/>
          <p:nvPr/>
        </p:nvSpPr>
        <p:spPr>
          <a:xfrm>
            <a:off x="9291936" y="3871478"/>
            <a:ext cx="13295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L2 </a:t>
            </a:r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규제</a:t>
            </a:r>
            <a:endParaRPr lang="ko-KR" altLang="en-US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AA92FAE0-A43C-44A2-9D8E-A4A5ABC9BCD9}"/>
              </a:ext>
            </a:extLst>
          </p:cNvPr>
          <p:cNvSpPr txBox="1"/>
          <p:nvPr/>
        </p:nvSpPr>
        <p:spPr>
          <a:xfrm>
            <a:off x="1186815" y="6026879"/>
            <a:ext cx="27614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L1 </a:t>
            </a:r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규제 </a:t>
            </a:r>
            <a:r>
              <a:rPr lang="en-US" altLang="ko-KR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+ L2 </a:t>
            </a:r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규제</a:t>
            </a:r>
            <a:endParaRPr lang="ko-KR" altLang="en-US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25026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7707FCD0-84BA-4FAF-9EC0-C7427F3C8653}"/>
              </a:ext>
            </a:extLst>
          </p:cNvPr>
          <p:cNvSpPr txBox="1"/>
          <p:nvPr/>
        </p:nvSpPr>
        <p:spPr>
          <a:xfrm>
            <a:off x="346710" y="333465"/>
            <a:ext cx="69079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4.4.3 </a:t>
            </a:r>
            <a:r>
              <a:rPr lang="ko-KR" altLang="en-US" sz="40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드롭아웃</a:t>
            </a:r>
            <a:r>
              <a:rPr lang="ko-KR" altLang="en-US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추가</a:t>
            </a:r>
            <a:endParaRPr lang="ko-KR" altLang="en-US" sz="4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5F334FE9-3496-4835-93CD-D4AF9F6884C4}"/>
              </a:ext>
            </a:extLst>
          </p:cNvPr>
          <p:cNvSpPr txBox="1"/>
          <p:nvPr/>
        </p:nvSpPr>
        <p:spPr>
          <a:xfrm>
            <a:off x="9353320" y="6350044"/>
            <a:ext cx="27174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4.4 </a:t>
            </a:r>
            <a:r>
              <a:rPr lang="ko-KR" altLang="en-US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과대적합과 과소적합</a:t>
            </a:r>
            <a:endParaRPr lang="ko-KR" altLang="en-US" sz="2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AA92FAE0-A43C-44A2-9D8E-A4A5ABC9BCD9}"/>
              </a:ext>
            </a:extLst>
          </p:cNvPr>
          <p:cNvSpPr txBox="1"/>
          <p:nvPr/>
        </p:nvSpPr>
        <p:spPr>
          <a:xfrm>
            <a:off x="776587" y="1149529"/>
            <a:ext cx="103035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＃ </a:t>
            </a:r>
            <a:r>
              <a:rPr lang="ko-KR" altLang="en-US" sz="28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드롭아웃</a:t>
            </a:r>
            <a:r>
              <a:rPr lang="en-US" altLang="ko-KR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(Dropout)</a:t>
            </a:r>
            <a:endParaRPr lang="ko-KR" altLang="en-US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31950C19-C814-4632-902F-51F56B7D3752}"/>
              </a:ext>
            </a:extLst>
          </p:cNvPr>
          <p:cNvSpPr txBox="1"/>
          <p:nvPr/>
        </p:nvSpPr>
        <p:spPr>
          <a:xfrm>
            <a:off x="1081387" y="1664376"/>
            <a:ext cx="10303546" cy="6794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드롭아웃을</a:t>
            </a:r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적용한 층은 </a:t>
            </a:r>
            <a:r>
              <a:rPr lang="ko-KR" altLang="en-US" sz="28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출력의 일부를 제외</a:t>
            </a:r>
            <a:endParaRPr lang="ko-KR" altLang="en-US" sz="2800" dirty="0">
              <a:solidFill>
                <a:schemeClr val="accent4">
                  <a:lumMod val="60000"/>
                  <a:lumOff val="40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19458" name="Picture 2" descr="https://opennmt.net/OpenNMT/img/dropou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1825" y="2784850"/>
            <a:ext cx="5848350" cy="3124201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1221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7707FCD0-84BA-4FAF-9EC0-C7427F3C8653}"/>
              </a:ext>
            </a:extLst>
          </p:cNvPr>
          <p:cNvSpPr txBox="1"/>
          <p:nvPr/>
        </p:nvSpPr>
        <p:spPr>
          <a:xfrm>
            <a:off x="346710" y="333465"/>
            <a:ext cx="69079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4.4.3 </a:t>
            </a:r>
            <a:r>
              <a:rPr lang="ko-KR" altLang="en-US" sz="40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드롭아웃</a:t>
            </a:r>
            <a:r>
              <a:rPr lang="ko-KR" altLang="en-US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추가</a:t>
            </a:r>
            <a:endParaRPr lang="ko-KR" altLang="en-US" sz="4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5F334FE9-3496-4835-93CD-D4AF9F6884C4}"/>
              </a:ext>
            </a:extLst>
          </p:cNvPr>
          <p:cNvSpPr txBox="1"/>
          <p:nvPr/>
        </p:nvSpPr>
        <p:spPr>
          <a:xfrm>
            <a:off x="9353320" y="6350044"/>
            <a:ext cx="27174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4.4 </a:t>
            </a:r>
            <a:r>
              <a:rPr lang="ko-KR" altLang="en-US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과대적합과 과소적합</a:t>
            </a:r>
            <a:endParaRPr lang="ko-KR" altLang="en-US" sz="2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0809" y="2216943"/>
            <a:ext cx="7490381" cy="2424113"/>
          </a:xfrm>
          <a:prstGeom prst="rect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</p:pic>
      <p:sp>
        <p:nvSpPr>
          <p:cNvPr id="3" name="직사각형 2"/>
          <p:cNvSpPr/>
          <p:nvPr/>
        </p:nvSpPr>
        <p:spPr>
          <a:xfrm>
            <a:off x="2350809" y="2724912"/>
            <a:ext cx="3547071" cy="228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2377003" y="3175762"/>
            <a:ext cx="3547071" cy="228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AA92FAE0-A43C-44A2-9D8E-A4A5ABC9BCD9}"/>
              </a:ext>
            </a:extLst>
          </p:cNvPr>
          <p:cNvSpPr txBox="1"/>
          <p:nvPr/>
        </p:nvSpPr>
        <p:spPr>
          <a:xfrm>
            <a:off x="2465109" y="4863306"/>
            <a:ext cx="53739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=&gt; </a:t>
            </a:r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줄어든 </a:t>
            </a:r>
            <a:r>
              <a:rPr lang="ko-KR" altLang="en-US" sz="28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노드</a:t>
            </a:r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수 만큼 </a:t>
            </a:r>
            <a:r>
              <a:rPr lang="ko-KR" altLang="en-US" sz="28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출력은 배가 됨</a:t>
            </a:r>
            <a:endParaRPr lang="ko-KR" altLang="en-US" sz="2800" dirty="0">
              <a:solidFill>
                <a:schemeClr val="accent4">
                  <a:lumMod val="60000"/>
                  <a:lumOff val="40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25639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5F334FE9-3496-4835-93CD-D4AF9F6884C4}"/>
              </a:ext>
            </a:extLst>
          </p:cNvPr>
          <p:cNvSpPr txBox="1"/>
          <p:nvPr/>
        </p:nvSpPr>
        <p:spPr>
          <a:xfrm>
            <a:off x="10190205" y="6392026"/>
            <a:ext cx="17636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3.2 </a:t>
            </a:r>
            <a:r>
              <a:rPr lang="ko-KR" altLang="en-US" sz="20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케라스</a:t>
            </a:r>
            <a:r>
              <a:rPr lang="ko-KR" altLang="en-US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소개</a:t>
            </a:r>
            <a:endParaRPr lang="ko-KR" altLang="en-US" sz="2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7707FCD0-84BA-4FAF-9EC0-C7427F3C8653}"/>
              </a:ext>
            </a:extLst>
          </p:cNvPr>
          <p:cNvSpPr txBox="1"/>
          <p:nvPr/>
        </p:nvSpPr>
        <p:spPr>
          <a:xfrm>
            <a:off x="514349" y="623025"/>
            <a:ext cx="95028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3.2.2 </a:t>
            </a:r>
            <a:r>
              <a:rPr lang="ko-KR" altLang="en-US" sz="40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케라스를</a:t>
            </a:r>
            <a:r>
              <a:rPr lang="ko-KR" altLang="en-US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사용한 개발</a:t>
            </a:r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빠르게 둘러보기</a:t>
            </a:r>
            <a:endParaRPr lang="ko-KR" altLang="en-US" sz="4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3691" y="1743363"/>
            <a:ext cx="5819775" cy="2000250"/>
          </a:xfrm>
          <a:prstGeom prst="rect">
            <a:avLst/>
          </a:prstGeom>
          <a:ln w="57150">
            <a:solidFill>
              <a:schemeClr val="accent1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3691" y="4465696"/>
            <a:ext cx="5829300" cy="1143000"/>
          </a:xfrm>
          <a:prstGeom prst="rect">
            <a:avLst/>
          </a:prstGeom>
          <a:ln w="57150">
            <a:solidFill>
              <a:schemeClr val="accent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E00BD2F4-ACFA-48DC-8305-35708C60C58F}"/>
              </a:ext>
            </a:extLst>
          </p:cNvPr>
          <p:cNvSpPr txBox="1"/>
          <p:nvPr/>
        </p:nvSpPr>
        <p:spPr>
          <a:xfrm>
            <a:off x="6842991" y="1743363"/>
            <a:ext cx="4666704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Sequential</a:t>
            </a:r>
          </a:p>
          <a:p>
            <a:pPr marL="457200" indent="-457200">
              <a:buFontTx/>
              <a:buChar char="-"/>
            </a:pPr>
            <a:endParaRPr lang="en-US" altLang="ko-KR" sz="32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457200" indent="-457200">
              <a:buFontTx/>
              <a:buChar char="-"/>
            </a:pP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함수형 </a:t>
            </a:r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API</a:t>
            </a:r>
          </a:p>
          <a:p>
            <a:pPr marL="457200" indent="-457200">
              <a:buFontTx/>
              <a:buChar char="-"/>
            </a:pPr>
            <a:endParaRPr lang="en-US" altLang="ko-KR" sz="32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457200" indent="-457200">
              <a:buFontTx/>
              <a:buChar char="-"/>
            </a:pPr>
            <a:endParaRPr lang="en-US" altLang="ko-KR" sz="32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457200" indent="-457200">
              <a:buFontTx/>
              <a:buChar char="-"/>
            </a:pPr>
            <a:endParaRPr lang="en-US" altLang="ko-KR" sz="32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457200" indent="-457200">
              <a:buFontTx/>
              <a:buChar char="-"/>
            </a:pP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컴파일</a:t>
            </a:r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</a:p>
          <a:p>
            <a:pPr marL="457200" indent="-457200">
              <a:buFontTx/>
              <a:buChar char="-"/>
            </a:pP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학습</a:t>
            </a:r>
            <a:endParaRPr lang="en-US" altLang="ko-KR" sz="32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25003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7707FCD0-84BA-4FAF-9EC0-C7427F3C8653}"/>
              </a:ext>
            </a:extLst>
          </p:cNvPr>
          <p:cNvSpPr txBox="1"/>
          <p:nvPr/>
        </p:nvSpPr>
        <p:spPr>
          <a:xfrm>
            <a:off x="346710" y="333465"/>
            <a:ext cx="69079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4.4.3 </a:t>
            </a:r>
            <a:r>
              <a:rPr lang="ko-KR" altLang="en-US" sz="40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드롭아웃</a:t>
            </a:r>
            <a:r>
              <a:rPr lang="ko-KR" altLang="en-US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추가</a:t>
            </a:r>
            <a:endParaRPr lang="ko-KR" altLang="en-US" sz="4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5F334FE9-3496-4835-93CD-D4AF9F6884C4}"/>
              </a:ext>
            </a:extLst>
          </p:cNvPr>
          <p:cNvSpPr txBox="1"/>
          <p:nvPr/>
        </p:nvSpPr>
        <p:spPr>
          <a:xfrm>
            <a:off x="9353320" y="6350044"/>
            <a:ext cx="27174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4.4 </a:t>
            </a:r>
            <a:r>
              <a:rPr lang="ko-KR" altLang="en-US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과대적합과 과소적합</a:t>
            </a:r>
            <a:endParaRPr lang="ko-KR" altLang="en-US" sz="2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7319" y="1579340"/>
            <a:ext cx="5377362" cy="3699320"/>
          </a:xfrm>
          <a:prstGeom prst="rect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736706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8F96DBE1-F5E8-4C3E-808B-21EE8F0AC727}"/>
              </a:ext>
            </a:extLst>
          </p:cNvPr>
          <p:cNvSpPr txBox="1"/>
          <p:nvPr/>
        </p:nvSpPr>
        <p:spPr>
          <a:xfrm>
            <a:off x="1203630" y="1661674"/>
            <a:ext cx="915652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sz="5400" b="1" dirty="0">
              <a:gradFill flip="none" rotWithShape="1">
                <a:gsLst>
                  <a:gs pos="0">
                    <a:schemeClr val="bg1"/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  <a:tileRect/>
              </a:gra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algn="ctr"/>
            <a:r>
              <a:rPr lang="en-US" altLang="ko-KR" sz="5400" b="1" dirty="0" smtClean="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accent1">
                        <a:lumMod val="75000"/>
                      </a:schemeClr>
                    </a:gs>
                  </a:gsLst>
                  <a:lin ang="5400000" scaled="0"/>
                  <a:tileRect/>
                </a:gra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4.5 </a:t>
            </a:r>
          </a:p>
          <a:p>
            <a:pPr algn="ctr"/>
            <a:r>
              <a:rPr lang="ko-KR" altLang="en-US" sz="5400" b="1" dirty="0" smtClean="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accent1">
                        <a:lumMod val="75000"/>
                      </a:schemeClr>
                    </a:gs>
                  </a:gsLst>
                  <a:lin ang="5400000" scaled="0"/>
                  <a:tileRect/>
                </a:gra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보편적인 머신 러닝 작업 흐름</a:t>
            </a:r>
            <a:endParaRPr lang="en-US" altLang="ko-KR" sz="5400" b="1" dirty="0" smtClean="0">
              <a:gradFill flip="none" rotWithShape="1">
                <a:gsLst>
                  <a:gs pos="0">
                    <a:schemeClr val="bg1"/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  <a:tileRect/>
              </a:gra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5057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5F334FE9-3496-4835-93CD-D4AF9F6884C4}"/>
              </a:ext>
            </a:extLst>
          </p:cNvPr>
          <p:cNvSpPr txBox="1"/>
          <p:nvPr/>
        </p:nvSpPr>
        <p:spPr>
          <a:xfrm>
            <a:off x="8419071" y="6392026"/>
            <a:ext cx="35348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4.5 </a:t>
            </a:r>
            <a:r>
              <a:rPr lang="ko-KR" altLang="en-US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보편적인 머신 러닝 작업 흐름</a:t>
            </a:r>
            <a:endParaRPr lang="ko-KR" altLang="en-US" sz="2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7707FCD0-84BA-4FAF-9EC0-C7427F3C8653}"/>
              </a:ext>
            </a:extLst>
          </p:cNvPr>
          <p:cNvSpPr txBox="1"/>
          <p:nvPr/>
        </p:nvSpPr>
        <p:spPr>
          <a:xfrm>
            <a:off x="514350" y="623025"/>
            <a:ext cx="74104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4.5.1 </a:t>
            </a:r>
            <a:r>
              <a:rPr lang="ko-KR" altLang="en-US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문제 정의와 </a:t>
            </a:r>
            <a:r>
              <a:rPr lang="ko-KR" altLang="en-US" sz="40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데이터셋</a:t>
            </a:r>
            <a:r>
              <a:rPr lang="ko-KR" altLang="en-US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수집</a:t>
            </a:r>
            <a:endParaRPr lang="ko-KR" altLang="en-US" sz="4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E00BD2F4-ACFA-48DC-8305-35708C60C58F}"/>
              </a:ext>
            </a:extLst>
          </p:cNvPr>
          <p:cNvSpPr txBox="1"/>
          <p:nvPr/>
        </p:nvSpPr>
        <p:spPr>
          <a:xfrm>
            <a:off x="1013691" y="1743363"/>
            <a:ext cx="524800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 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주어진 문제 정의</a:t>
            </a:r>
            <a:endParaRPr lang="en-US" altLang="ko-KR" sz="32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- 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입력데이터 확인</a:t>
            </a:r>
            <a:endParaRPr lang="en-US" altLang="ko-KR" sz="32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- 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문제 유형 식별</a:t>
            </a:r>
            <a:endParaRPr lang="en-US" altLang="ko-KR" sz="32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endParaRPr lang="en-US" altLang="ko-KR" sz="32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E00BD2F4-ACFA-48DC-8305-35708C60C58F}"/>
              </a:ext>
            </a:extLst>
          </p:cNvPr>
          <p:cNvSpPr txBox="1"/>
          <p:nvPr/>
        </p:nvSpPr>
        <p:spPr>
          <a:xfrm>
            <a:off x="6414093" y="1743363"/>
            <a:ext cx="524800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 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문제에 대한 가설</a:t>
            </a:r>
            <a:endParaRPr lang="en-US" altLang="ko-KR" sz="32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- 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주어진 입력으로 출력을 </a:t>
            </a:r>
            <a:endParaRPr lang="en-US" altLang="ko-KR" sz="32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  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예측할 수 있음</a:t>
            </a:r>
            <a:endParaRPr lang="en-US" altLang="ko-KR" sz="32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- 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입력과 출력 사이의 관계를</a:t>
            </a:r>
            <a:endParaRPr lang="en-US" altLang="ko-KR" sz="32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 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학습할 정보가 있음</a:t>
            </a:r>
            <a:endParaRPr lang="en-US" altLang="ko-KR" sz="32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2" name="오른쪽 화살표 1"/>
          <p:cNvSpPr/>
          <p:nvPr/>
        </p:nvSpPr>
        <p:spPr>
          <a:xfrm>
            <a:off x="4983892" y="2240692"/>
            <a:ext cx="1112108" cy="8073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719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5F334FE9-3496-4835-93CD-D4AF9F6884C4}"/>
              </a:ext>
            </a:extLst>
          </p:cNvPr>
          <p:cNvSpPr txBox="1"/>
          <p:nvPr/>
        </p:nvSpPr>
        <p:spPr>
          <a:xfrm>
            <a:off x="8419071" y="6392026"/>
            <a:ext cx="35348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4.5 </a:t>
            </a:r>
            <a:r>
              <a:rPr lang="ko-KR" altLang="en-US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보편적인 머신 러닝 작업 흐름</a:t>
            </a:r>
            <a:endParaRPr lang="ko-KR" altLang="en-US" sz="2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7707FCD0-84BA-4FAF-9EC0-C7427F3C8653}"/>
              </a:ext>
            </a:extLst>
          </p:cNvPr>
          <p:cNvSpPr txBox="1"/>
          <p:nvPr/>
        </p:nvSpPr>
        <p:spPr>
          <a:xfrm>
            <a:off x="514350" y="623025"/>
            <a:ext cx="74104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4.5.2 </a:t>
            </a:r>
            <a:r>
              <a:rPr lang="ko-KR" altLang="en-US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성공 지표 선택</a:t>
            </a:r>
            <a:endParaRPr lang="ko-KR" altLang="en-US" sz="4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E00BD2F4-ACFA-48DC-8305-35708C60C58F}"/>
              </a:ext>
            </a:extLst>
          </p:cNvPr>
          <p:cNvSpPr txBox="1"/>
          <p:nvPr/>
        </p:nvSpPr>
        <p:spPr>
          <a:xfrm>
            <a:off x="1013691" y="1743363"/>
            <a:ext cx="1049600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 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성공의 지표</a:t>
            </a:r>
            <a:endParaRPr lang="en-US" altLang="ko-KR" sz="32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endParaRPr lang="en-US" altLang="ko-KR" sz="32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- 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정확도 </a:t>
            </a:r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ROC AUC</a:t>
            </a:r>
          </a:p>
          <a:p>
            <a:endParaRPr lang="en-US" altLang="ko-KR" sz="32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- 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정밀도 </a:t>
            </a:r>
            <a:r>
              <a:rPr lang="ko-KR" altLang="en-US" sz="32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재현율</a:t>
            </a:r>
            <a:endParaRPr lang="en-US" altLang="ko-KR" sz="32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endParaRPr lang="en-US" altLang="ko-KR" sz="32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- 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평균 정밀도</a:t>
            </a:r>
            <a:endParaRPr lang="en-US" altLang="ko-KR" sz="32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2050" name="Picture 2" descr="roc auc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7418" y="2170052"/>
            <a:ext cx="3457575" cy="2686051"/>
          </a:xfrm>
          <a:prstGeom prst="rect">
            <a:avLst/>
          </a:prstGeom>
          <a:noFill/>
          <a:ln w="57150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0371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5F334FE9-3496-4835-93CD-D4AF9F6884C4}"/>
              </a:ext>
            </a:extLst>
          </p:cNvPr>
          <p:cNvSpPr txBox="1"/>
          <p:nvPr/>
        </p:nvSpPr>
        <p:spPr>
          <a:xfrm>
            <a:off x="8419071" y="6392026"/>
            <a:ext cx="35348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4.5 </a:t>
            </a:r>
            <a:r>
              <a:rPr lang="ko-KR" altLang="en-US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보편적인 머신 러닝 작업 흐름</a:t>
            </a:r>
            <a:endParaRPr lang="ko-KR" altLang="en-US" sz="2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7707FCD0-84BA-4FAF-9EC0-C7427F3C8653}"/>
              </a:ext>
            </a:extLst>
          </p:cNvPr>
          <p:cNvSpPr txBox="1"/>
          <p:nvPr/>
        </p:nvSpPr>
        <p:spPr>
          <a:xfrm>
            <a:off x="514350" y="623025"/>
            <a:ext cx="74104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4.5.3 </a:t>
            </a:r>
            <a:r>
              <a:rPr lang="ko-KR" altLang="en-US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평가 방법 선택</a:t>
            </a:r>
            <a:endParaRPr lang="ko-KR" altLang="en-US" sz="4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E00BD2F4-ACFA-48DC-8305-35708C60C58F}"/>
              </a:ext>
            </a:extLst>
          </p:cNvPr>
          <p:cNvSpPr txBox="1"/>
          <p:nvPr/>
        </p:nvSpPr>
        <p:spPr>
          <a:xfrm>
            <a:off x="1013691" y="1743363"/>
            <a:ext cx="1049600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홀드아웃 검증 세트 분리</a:t>
            </a:r>
            <a:endParaRPr lang="en-US" altLang="ko-KR" sz="32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endParaRPr lang="en-US" altLang="ko-KR" sz="32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 K-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겹 교차 검증</a:t>
            </a:r>
            <a:endParaRPr lang="en-US" altLang="ko-KR" sz="32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endParaRPr lang="en-US" altLang="ko-KR" sz="32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 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반복 </a:t>
            </a:r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K-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겹 교차 검증</a:t>
            </a:r>
            <a:endParaRPr lang="en-US" altLang="ko-KR" sz="32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21072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5F334FE9-3496-4835-93CD-D4AF9F6884C4}"/>
              </a:ext>
            </a:extLst>
          </p:cNvPr>
          <p:cNvSpPr txBox="1"/>
          <p:nvPr/>
        </p:nvSpPr>
        <p:spPr>
          <a:xfrm>
            <a:off x="8419071" y="6392026"/>
            <a:ext cx="35348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4.5 </a:t>
            </a:r>
            <a:r>
              <a:rPr lang="ko-KR" altLang="en-US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보편적인 머신 러닝 작업 흐름</a:t>
            </a:r>
            <a:endParaRPr lang="ko-KR" altLang="en-US" sz="2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7707FCD0-84BA-4FAF-9EC0-C7427F3C8653}"/>
              </a:ext>
            </a:extLst>
          </p:cNvPr>
          <p:cNvSpPr txBox="1"/>
          <p:nvPr/>
        </p:nvSpPr>
        <p:spPr>
          <a:xfrm>
            <a:off x="514350" y="623025"/>
            <a:ext cx="74104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4.5.4 </a:t>
            </a:r>
            <a:r>
              <a:rPr lang="ko-KR" altLang="en-US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데이터 준비</a:t>
            </a:r>
            <a:endParaRPr lang="ko-KR" altLang="en-US" sz="4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E00BD2F4-ACFA-48DC-8305-35708C60C58F}"/>
              </a:ext>
            </a:extLst>
          </p:cNvPr>
          <p:cNvSpPr txBox="1"/>
          <p:nvPr/>
        </p:nvSpPr>
        <p:spPr>
          <a:xfrm>
            <a:off x="1013691" y="1743363"/>
            <a:ext cx="1049600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 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데이터는 </a:t>
            </a:r>
            <a:r>
              <a:rPr lang="ko-KR" altLang="en-US" sz="32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텐서로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구성됨</a:t>
            </a:r>
            <a:endParaRPr lang="en-US" altLang="ko-KR" sz="32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endParaRPr lang="en-US" altLang="ko-KR" sz="32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 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작은 값으로 스케일링</a:t>
            </a:r>
            <a:endParaRPr lang="en-US" altLang="ko-KR" sz="32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endParaRPr lang="en-US" altLang="ko-KR" sz="32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 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범위가 다르면 정규화</a:t>
            </a:r>
            <a:endParaRPr lang="en-US" altLang="ko-KR" sz="32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endParaRPr lang="en-US" altLang="ko-KR" sz="32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 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특성 공학 수행</a:t>
            </a:r>
            <a:endParaRPr lang="en-US" altLang="ko-KR" sz="32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52391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5F334FE9-3496-4835-93CD-D4AF9F6884C4}"/>
              </a:ext>
            </a:extLst>
          </p:cNvPr>
          <p:cNvSpPr txBox="1"/>
          <p:nvPr/>
        </p:nvSpPr>
        <p:spPr>
          <a:xfrm>
            <a:off x="8419071" y="6392026"/>
            <a:ext cx="35348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4.5 </a:t>
            </a:r>
            <a:r>
              <a:rPr lang="ko-KR" altLang="en-US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보편적인 머신 러닝 작업 흐름</a:t>
            </a:r>
            <a:endParaRPr lang="ko-KR" altLang="en-US" sz="2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7707FCD0-84BA-4FAF-9EC0-C7427F3C8653}"/>
              </a:ext>
            </a:extLst>
          </p:cNvPr>
          <p:cNvSpPr txBox="1"/>
          <p:nvPr/>
        </p:nvSpPr>
        <p:spPr>
          <a:xfrm>
            <a:off x="514350" y="623025"/>
            <a:ext cx="74104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4.5.5 </a:t>
            </a:r>
            <a:r>
              <a:rPr lang="ko-KR" altLang="en-US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기본보다 나은 모델 훈련하기</a:t>
            </a:r>
            <a:endParaRPr lang="ko-KR" altLang="en-US" sz="4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E00BD2F4-ACFA-48DC-8305-35708C60C58F}"/>
              </a:ext>
            </a:extLst>
          </p:cNvPr>
          <p:cNvSpPr txBox="1"/>
          <p:nvPr/>
        </p:nvSpPr>
        <p:spPr>
          <a:xfrm>
            <a:off x="1013691" y="1743363"/>
            <a:ext cx="1049600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 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통계적 </a:t>
            </a:r>
            <a:r>
              <a:rPr lang="ko-KR" altLang="en-US" sz="320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검정력</a:t>
            </a:r>
            <a:r>
              <a:rPr lang="ko-KR" altLang="en-US" sz="320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달성 후 </a:t>
            </a:r>
            <a:endParaRPr lang="en-US" altLang="ko-KR" sz="32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endParaRPr lang="en-US" altLang="ko-KR" sz="32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- 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마지막 층의 활성화 함수</a:t>
            </a:r>
            <a:endParaRPr lang="en-US" altLang="ko-KR" sz="32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endParaRPr lang="en-US" altLang="ko-KR" sz="32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- 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손실 함수</a:t>
            </a:r>
            <a:endParaRPr lang="en-US" altLang="ko-KR" sz="32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endParaRPr lang="en-US" altLang="ko-KR" sz="32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- 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최적화 설정</a:t>
            </a:r>
            <a:endParaRPr lang="en-US" altLang="ko-KR" sz="32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75012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5F334FE9-3496-4835-93CD-D4AF9F6884C4}"/>
              </a:ext>
            </a:extLst>
          </p:cNvPr>
          <p:cNvSpPr txBox="1"/>
          <p:nvPr/>
        </p:nvSpPr>
        <p:spPr>
          <a:xfrm>
            <a:off x="8419071" y="6392026"/>
            <a:ext cx="35348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4.5 </a:t>
            </a:r>
            <a:r>
              <a:rPr lang="ko-KR" altLang="en-US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보편적인 머신 러닝 작업 흐름</a:t>
            </a:r>
            <a:endParaRPr lang="ko-KR" altLang="en-US" sz="2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7707FCD0-84BA-4FAF-9EC0-C7427F3C8653}"/>
              </a:ext>
            </a:extLst>
          </p:cNvPr>
          <p:cNvSpPr txBox="1"/>
          <p:nvPr/>
        </p:nvSpPr>
        <p:spPr>
          <a:xfrm>
            <a:off x="514350" y="623025"/>
            <a:ext cx="85307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4.5.6 </a:t>
            </a:r>
            <a:r>
              <a:rPr lang="ko-KR" altLang="en-US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몸집 키우기</a:t>
            </a:r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과대적합 모델 구축</a:t>
            </a:r>
            <a:endParaRPr lang="ko-KR" altLang="en-US" sz="4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E00BD2F4-ACFA-48DC-8305-35708C60C58F}"/>
              </a:ext>
            </a:extLst>
          </p:cNvPr>
          <p:cNvSpPr txBox="1"/>
          <p:nvPr/>
        </p:nvSpPr>
        <p:spPr>
          <a:xfrm>
            <a:off x="1013691" y="1743363"/>
            <a:ext cx="1049600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 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과소적합과 과대적합 경계 찾기</a:t>
            </a:r>
            <a:endParaRPr lang="en-US" altLang="ko-KR" sz="32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- 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과대적합 만들기</a:t>
            </a:r>
            <a:endParaRPr lang="en-US" altLang="ko-KR" sz="32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 </a:t>
            </a:r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- 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층을 추가</a:t>
            </a:r>
            <a:endParaRPr lang="en-US" altLang="ko-KR" sz="32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   - 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층의 크기를 키움</a:t>
            </a:r>
            <a:endParaRPr lang="en-US" altLang="ko-KR" sz="32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   - 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더 많은 </a:t>
            </a:r>
            <a:r>
              <a:rPr lang="ko-KR" altLang="en-US" sz="32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에포크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훈련</a:t>
            </a:r>
            <a:endParaRPr lang="en-US" altLang="ko-KR" sz="32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1026" name="Picture 2" descr="과대적합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6090" y="2578595"/>
            <a:ext cx="5363605" cy="3813431"/>
          </a:xfrm>
          <a:prstGeom prst="rect">
            <a:avLst/>
          </a:prstGeom>
          <a:noFill/>
          <a:ln w="57150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0388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5F334FE9-3496-4835-93CD-D4AF9F6884C4}"/>
              </a:ext>
            </a:extLst>
          </p:cNvPr>
          <p:cNvSpPr txBox="1"/>
          <p:nvPr/>
        </p:nvSpPr>
        <p:spPr>
          <a:xfrm>
            <a:off x="8419071" y="6392026"/>
            <a:ext cx="35348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4.5 </a:t>
            </a:r>
            <a:r>
              <a:rPr lang="ko-KR" altLang="en-US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보편적인 머신 러닝 작업 흐름</a:t>
            </a:r>
            <a:endParaRPr lang="ko-KR" altLang="en-US" sz="2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7707FCD0-84BA-4FAF-9EC0-C7427F3C8653}"/>
              </a:ext>
            </a:extLst>
          </p:cNvPr>
          <p:cNvSpPr txBox="1"/>
          <p:nvPr/>
        </p:nvSpPr>
        <p:spPr>
          <a:xfrm>
            <a:off x="514349" y="623025"/>
            <a:ext cx="88026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4.5.7 </a:t>
            </a:r>
            <a:r>
              <a:rPr lang="ko-KR" altLang="en-US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모델 규제와 </a:t>
            </a:r>
            <a:r>
              <a:rPr lang="ko-KR" altLang="en-US" sz="40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하이퍼파라미터</a:t>
            </a:r>
            <a:r>
              <a:rPr lang="ko-KR" altLang="en-US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튜닝</a:t>
            </a:r>
            <a:endParaRPr lang="ko-KR" altLang="en-US" sz="4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E00BD2F4-ACFA-48DC-8305-35708C60C58F}"/>
              </a:ext>
            </a:extLst>
          </p:cNvPr>
          <p:cNvSpPr txBox="1"/>
          <p:nvPr/>
        </p:nvSpPr>
        <p:spPr>
          <a:xfrm>
            <a:off x="1013691" y="1743363"/>
            <a:ext cx="10496004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 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좋은 모델을 얻기 위해서</a:t>
            </a:r>
            <a:endParaRPr lang="en-US" altLang="ko-KR" sz="32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- </a:t>
            </a:r>
            <a:r>
              <a:rPr lang="ko-KR" altLang="en-US" sz="32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드롭아웃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추가</a:t>
            </a:r>
            <a:endParaRPr lang="en-US" altLang="ko-KR" sz="32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- 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다른 구조 시도</a:t>
            </a:r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층을 추가하거나 제거</a:t>
            </a:r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)</a:t>
            </a:r>
            <a:endParaRPr lang="en-US" altLang="ko-KR" dirty="0"/>
          </a:p>
          <a:p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- L1 L2 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추가</a:t>
            </a:r>
            <a:endParaRPr lang="en-US" altLang="ko-KR" sz="32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- </a:t>
            </a:r>
            <a:r>
              <a:rPr lang="ko-KR" altLang="en-US" sz="32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하이퍼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32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파라미터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변경</a:t>
            </a:r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층의 </a:t>
            </a:r>
            <a:r>
              <a:rPr lang="ko-KR" altLang="en-US" sz="32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유닛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수</a:t>
            </a:r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32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옵티마이저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32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학습률</a:t>
            </a:r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)</a:t>
            </a:r>
          </a:p>
          <a:p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- 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특성공학 시도</a:t>
            </a:r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새로운 특성 추가</a:t>
            </a:r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일부 특성 제거</a:t>
            </a:r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)</a:t>
            </a:r>
          </a:p>
          <a:p>
            <a:endParaRPr lang="en-US" altLang="ko-KR" sz="32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 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좋은 모델을 얻을 때 까지 수정하고 평가해야 함</a:t>
            </a:r>
            <a:endParaRPr lang="en-US" altLang="ko-KR" sz="32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15449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8F96DBE1-F5E8-4C3E-808B-21EE8F0AC727}"/>
              </a:ext>
            </a:extLst>
          </p:cNvPr>
          <p:cNvSpPr txBox="1"/>
          <p:nvPr/>
        </p:nvSpPr>
        <p:spPr>
          <a:xfrm>
            <a:off x="3733914" y="2210314"/>
            <a:ext cx="549246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sz="5400" b="1" dirty="0" smtClean="0">
              <a:gradFill flip="none" rotWithShape="1">
                <a:gsLst>
                  <a:gs pos="0">
                    <a:schemeClr val="bg1"/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  <a:tileRect/>
              </a:gra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algn="ctr"/>
            <a:r>
              <a:rPr lang="en-US" altLang="ko-KR" sz="5400" b="1" dirty="0" smtClean="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accent1">
                        <a:lumMod val="75000"/>
                      </a:schemeClr>
                    </a:gs>
                  </a:gsLst>
                  <a:lin ang="5400000" scaled="0"/>
                  <a:tileRect/>
                </a:gra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3.4 </a:t>
            </a:r>
            <a:r>
              <a:rPr lang="ko-KR" altLang="en-US" sz="5400" b="1" dirty="0" smtClean="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accent1">
                        <a:lumMod val="75000"/>
                      </a:schemeClr>
                    </a:gs>
                  </a:gsLst>
                  <a:lin ang="5400000" scaled="0"/>
                  <a:tileRect/>
                </a:gra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영화 리뷰 분류</a:t>
            </a:r>
            <a:r>
              <a:rPr lang="en-US" altLang="ko-KR" sz="5400" b="1" dirty="0" smtClean="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accent1">
                        <a:lumMod val="75000"/>
                      </a:schemeClr>
                    </a:gs>
                  </a:gsLst>
                  <a:lin ang="5400000" scaled="0"/>
                  <a:tileRect/>
                </a:gra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</a:t>
            </a:r>
          </a:p>
          <a:p>
            <a:pPr algn="ctr"/>
            <a:r>
              <a:rPr lang="en-US" altLang="ko-KR" sz="54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accent1">
                        <a:lumMod val="75000"/>
                      </a:schemeClr>
                    </a:gs>
                  </a:gsLst>
                  <a:lin ang="5400000" scaled="0"/>
                  <a:tileRect/>
                </a:gra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	</a:t>
            </a:r>
            <a:r>
              <a:rPr lang="en-US" altLang="ko-KR" sz="5400" b="1" dirty="0" smtClean="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accent1">
                        <a:lumMod val="75000"/>
                      </a:schemeClr>
                    </a:gs>
                  </a:gsLst>
                  <a:lin ang="5400000" scaled="0"/>
                  <a:tileRect/>
                </a:gra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5400" b="1" dirty="0" smtClean="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accent1">
                        <a:lumMod val="75000"/>
                      </a:schemeClr>
                    </a:gs>
                  </a:gsLst>
                  <a:lin ang="5400000" scaled="0"/>
                  <a:tileRect/>
                </a:gra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이진 분류 예제</a:t>
            </a:r>
            <a:endParaRPr lang="ko-KR" altLang="en-US" sz="5400" b="1" dirty="0">
              <a:gradFill flip="none" rotWithShape="1">
                <a:gsLst>
                  <a:gs pos="0">
                    <a:schemeClr val="bg1"/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  <a:tileRect/>
              </a:gra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3085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5F334FE9-3496-4835-93CD-D4AF9F6884C4}"/>
              </a:ext>
            </a:extLst>
          </p:cNvPr>
          <p:cNvSpPr txBox="1"/>
          <p:nvPr/>
        </p:nvSpPr>
        <p:spPr>
          <a:xfrm>
            <a:off x="9901882" y="6392026"/>
            <a:ext cx="20519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3.4 </a:t>
            </a:r>
            <a:r>
              <a:rPr lang="ko-KR" altLang="en-US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영화 리뷰 분류</a:t>
            </a:r>
            <a:endParaRPr lang="ko-KR" altLang="en-US" sz="2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7707FCD0-84BA-4FAF-9EC0-C7427F3C8653}"/>
              </a:ext>
            </a:extLst>
          </p:cNvPr>
          <p:cNvSpPr txBox="1"/>
          <p:nvPr/>
        </p:nvSpPr>
        <p:spPr>
          <a:xfrm>
            <a:off x="514350" y="623025"/>
            <a:ext cx="74104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3.4.1 IMDB </a:t>
            </a:r>
            <a:r>
              <a:rPr lang="ko-KR" altLang="en-US" sz="40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데이터셋</a:t>
            </a:r>
            <a:endParaRPr lang="ko-KR" altLang="en-US" sz="4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3987" y="2028825"/>
            <a:ext cx="9344025" cy="2800350"/>
          </a:xfrm>
          <a:prstGeom prst="rect">
            <a:avLst/>
          </a:prstGeom>
          <a:noFill/>
          <a:ln w="57150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6642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5F334FE9-3496-4835-93CD-D4AF9F6884C4}"/>
              </a:ext>
            </a:extLst>
          </p:cNvPr>
          <p:cNvSpPr txBox="1"/>
          <p:nvPr/>
        </p:nvSpPr>
        <p:spPr>
          <a:xfrm>
            <a:off x="9901882" y="6392026"/>
            <a:ext cx="20519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3.4 </a:t>
            </a:r>
            <a:r>
              <a:rPr lang="ko-KR" altLang="en-US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영화 리뷰 분류</a:t>
            </a:r>
            <a:endParaRPr lang="ko-KR" altLang="en-US" sz="2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7707FCD0-84BA-4FAF-9EC0-C7427F3C8653}"/>
              </a:ext>
            </a:extLst>
          </p:cNvPr>
          <p:cNvSpPr txBox="1"/>
          <p:nvPr/>
        </p:nvSpPr>
        <p:spPr>
          <a:xfrm>
            <a:off x="514350" y="623025"/>
            <a:ext cx="74104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3.4.2 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데이터 준비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3987" y="2028825"/>
            <a:ext cx="9344025" cy="3838575"/>
          </a:xfrm>
          <a:prstGeom prst="rect">
            <a:avLst/>
          </a:prstGeom>
          <a:ln w="57150">
            <a:solidFill>
              <a:schemeClr val="accent1"/>
            </a:solidFill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1237" y="4162425"/>
            <a:ext cx="4676775" cy="1704975"/>
          </a:xfrm>
          <a:prstGeom prst="rect">
            <a:avLst/>
          </a:prstGeom>
        </p:spPr>
      </p:pic>
      <p:cxnSp>
        <p:nvCxnSpPr>
          <p:cNvPr id="8" name="꺾인 연결선 7"/>
          <p:cNvCxnSpPr/>
          <p:nvPr/>
        </p:nvCxnSpPr>
        <p:spPr>
          <a:xfrm flipV="1">
            <a:off x="2809103" y="4283676"/>
            <a:ext cx="3352800" cy="772426"/>
          </a:xfrm>
          <a:prstGeom prst="bentConnector3">
            <a:avLst>
              <a:gd name="adj1" fmla="val 76781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꺾인 연결선 15"/>
          <p:cNvCxnSpPr/>
          <p:nvPr/>
        </p:nvCxnSpPr>
        <p:spPr>
          <a:xfrm>
            <a:off x="2611395" y="5222789"/>
            <a:ext cx="3550508" cy="197708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/>
          <p:nvPr/>
        </p:nvCxnSpPr>
        <p:spPr>
          <a:xfrm>
            <a:off x="2949146" y="5552303"/>
            <a:ext cx="3212757" cy="2471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/>
          <p:nvPr/>
        </p:nvCxnSpPr>
        <p:spPr>
          <a:xfrm>
            <a:off x="2611395" y="5708822"/>
            <a:ext cx="3550508" cy="4118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6863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5F334FE9-3496-4835-93CD-D4AF9F6884C4}"/>
              </a:ext>
            </a:extLst>
          </p:cNvPr>
          <p:cNvSpPr txBox="1"/>
          <p:nvPr/>
        </p:nvSpPr>
        <p:spPr>
          <a:xfrm>
            <a:off x="9901882" y="6392026"/>
            <a:ext cx="20519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3.4 </a:t>
            </a:r>
            <a:r>
              <a:rPr lang="ko-KR" altLang="en-US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영화 리뷰 분류</a:t>
            </a:r>
            <a:endParaRPr lang="ko-KR" altLang="en-US" sz="2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7707FCD0-84BA-4FAF-9EC0-C7427F3C8653}"/>
              </a:ext>
            </a:extLst>
          </p:cNvPr>
          <p:cNvSpPr txBox="1"/>
          <p:nvPr/>
        </p:nvSpPr>
        <p:spPr>
          <a:xfrm>
            <a:off x="514350" y="623025"/>
            <a:ext cx="74104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3.4.3 </a:t>
            </a:r>
            <a:r>
              <a:rPr lang="ko-KR" altLang="en-US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신경망 모델 만들기</a:t>
            </a:r>
            <a:endParaRPr lang="ko-KR" altLang="en-US" sz="4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4462" y="2057400"/>
            <a:ext cx="9363075" cy="2743200"/>
          </a:xfrm>
          <a:prstGeom prst="rect">
            <a:avLst/>
          </a:prstGeom>
          <a:ln w="5715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146267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5F334FE9-3496-4835-93CD-D4AF9F6884C4}"/>
              </a:ext>
            </a:extLst>
          </p:cNvPr>
          <p:cNvSpPr txBox="1"/>
          <p:nvPr/>
        </p:nvSpPr>
        <p:spPr>
          <a:xfrm>
            <a:off x="9901882" y="6392026"/>
            <a:ext cx="20519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3.4 </a:t>
            </a:r>
            <a:r>
              <a:rPr lang="ko-KR" altLang="en-US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영화 리뷰 분류</a:t>
            </a:r>
            <a:endParaRPr lang="ko-KR" altLang="en-US" sz="2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7707FCD0-84BA-4FAF-9EC0-C7427F3C8653}"/>
              </a:ext>
            </a:extLst>
          </p:cNvPr>
          <p:cNvSpPr txBox="1"/>
          <p:nvPr/>
        </p:nvSpPr>
        <p:spPr>
          <a:xfrm>
            <a:off x="514350" y="623025"/>
            <a:ext cx="74104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3.4.4 </a:t>
            </a:r>
            <a:r>
              <a:rPr lang="ko-KR" altLang="en-US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훈련 검증</a:t>
            </a:r>
            <a:endParaRPr lang="ko-KR" altLang="en-US" sz="4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3691" y="1743363"/>
            <a:ext cx="9363075" cy="1771650"/>
          </a:xfrm>
          <a:prstGeom prst="rect">
            <a:avLst/>
          </a:prstGeom>
          <a:ln w="57150">
            <a:solidFill>
              <a:schemeClr val="accent1"/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3691" y="3548434"/>
            <a:ext cx="8543925" cy="2505075"/>
          </a:xfrm>
          <a:prstGeom prst="rect">
            <a:avLst/>
          </a:prstGeom>
          <a:ln w="57150">
            <a:solidFill>
              <a:schemeClr val="accent1"/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90591" y="733425"/>
            <a:ext cx="3686175" cy="5391150"/>
          </a:xfrm>
          <a:prstGeom prst="rect">
            <a:avLst/>
          </a:prstGeom>
          <a:ln w="5715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821303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5F334FE9-3496-4835-93CD-D4AF9F6884C4}"/>
              </a:ext>
            </a:extLst>
          </p:cNvPr>
          <p:cNvSpPr txBox="1"/>
          <p:nvPr/>
        </p:nvSpPr>
        <p:spPr>
          <a:xfrm>
            <a:off x="9901882" y="6392026"/>
            <a:ext cx="20519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3.4 </a:t>
            </a:r>
            <a:r>
              <a:rPr lang="ko-KR" altLang="en-US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영화 리뷰 분류</a:t>
            </a:r>
            <a:endParaRPr lang="ko-KR" altLang="en-US" sz="2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7707FCD0-84BA-4FAF-9EC0-C7427F3C8653}"/>
              </a:ext>
            </a:extLst>
          </p:cNvPr>
          <p:cNvSpPr txBox="1"/>
          <p:nvPr/>
        </p:nvSpPr>
        <p:spPr>
          <a:xfrm>
            <a:off x="514350" y="623025"/>
            <a:ext cx="116776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3.4.5 </a:t>
            </a:r>
            <a:r>
              <a:rPr lang="ko-KR" altLang="en-US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훈련된 모델로 새로운 데이터에 대해 예측하기</a:t>
            </a:r>
            <a:endParaRPr lang="ko-KR" altLang="en-US" sz="4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3871" y="1743363"/>
            <a:ext cx="9372600" cy="3829050"/>
          </a:xfrm>
          <a:prstGeom prst="rect">
            <a:avLst/>
          </a:prstGeom>
          <a:ln w="57150">
            <a:solidFill>
              <a:schemeClr val="accent1"/>
            </a:solidFill>
          </a:ln>
        </p:spPr>
      </p:pic>
      <p:cxnSp>
        <p:nvCxnSpPr>
          <p:cNvPr id="10" name="꺾인 연결선 9"/>
          <p:cNvCxnSpPr/>
          <p:nvPr/>
        </p:nvCxnSpPr>
        <p:spPr>
          <a:xfrm rot="10800000" flipV="1">
            <a:off x="1968844" y="2916195"/>
            <a:ext cx="4753233" cy="1688756"/>
          </a:xfrm>
          <a:prstGeom prst="bentConnector3">
            <a:avLst>
              <a:gd name="adj1" fmla="val -87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5441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5F334FE9-3496-4835-93CD-D4AF9F6884C4}"/>
              </a:ext>
            </a:extLst>
          </p:cNvPr>
          <p:cNvSpPr txBox="1"/>
          <p:nvPr/>
        </p:nvSpPr>
        <p:spPr>
          <a:xfrm>
            <a:off x="9901882" y="6392026"/>
            <a:ext cx="20519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3.4 </a:t>
            </a:r>
            <a:r>
              <a:rPr lang="ko-KR" altLang="en-US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영화 리뷰 분류</a:t>
            </a:r>
            <a:endParaRPr lang="ko-KR" altLang="en-US" sz="2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7707FCD0-84BA-4FAF-9EC0-C7427F3C8653}"/>
              </a:ext>
            </a:extLst>
          </p:cNvPr>
          <p:cNvSpPr txBox="1"/>
          <p:nvPr/>
        </p:nvSpPr>
        <p:spPr>
          <a:xfrm>
            <a:off x="514350" y="623025"/>
            <a:ext cx="74104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3.4.6 </a:t>
            </a:r>
            <a:r>
              <a:rPr lang="ko-KR" altLang="en-US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추가실험 </a:t>
            </a:r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– </a:t>
            </a:r>
            <a:r>
              <a:rPr lang="ko-KR" altLang="en-US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은닉 층 개수 변경</a:t>
            </a:r>
            <a:endParaRPr lang="ko-KR" altLang="en-US" sz="4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E00BD2F4-ACFA-48DC-8305-35708C60C58F}"/>
              </a:ext>
            </a:extLst>
          </p:cNvPr>
          <p:cNvSpPr txBox="1"/>
          <p:nvPr/>
        </p:nvSpPr>
        <p:spPr>
          <a:xfrm>
            <a:off x="1013691" y="1743363"/>
            <a:ext cx="104960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 </a:t>
            </a:r>
            <a:r>
              <a:rPr lang="ko-KR" altLang="en-US" sz="32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은닉층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1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개</a:t>
            </a:r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				# </a:t>
            </a:r>
            <a:r>
              <a:rPr lang="ko-KR" altLang="en-US" sz="32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은닉층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5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개</a:t>
            </a:r>
            <a:endParaRPr lang="en-US" altLang="ko-KR" sz="32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3691" y="2740590"/>
            <a:ext cx="4200525" cy="2838450"/>
          </a:xfrm>
          <a:prstGeom prst="rect">
            <a:avLst/>
          </a:prstGeom>
          <a:ln w="57150">
            <a:solidFill>
              <a:schemeClr val="accent1"/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6250" y="2740590"/>
            <a:ext cx="3943350" cy="2838450"/>
          </a:xfrm>
          <a:prstGeom prst="rect">
            <a:avLst/>
          </a:prstGeom>
          <a:ln w="5715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961997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5F334FE9-3496-4835-93CD-D4AF9F6884C4}"/>
              </a:ext>
            </a:extLst>
          </p:cNvPr>
          <p:cNvSpPr txBox="1"/>
          <p:nvPr/>
        </p:nvSpPr>
        <p:spPr>
          <a:xfrm>
            <a:off x="9901882" y="6392026"/>
            <a:ext cx="20519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3.4 </a:t>
            </a:r>
            <a:r>
              <a:rPr lang="ko-KR" altLang="en-US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영화 리뷰 분류</a:t>
            </a:r>
            <a:endParaRPr lang="ko-KR" altLang="en-US" sz="2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7707FCD0-84BA-4FAF-9EC0-C7427F3C8653}"/>
              </a:ext>
            </a:extLst>
          </p:cNvPr>
          <p:cNvSpPr txBox="1"/>
          <p:nvPr/>
        </p:nvSpPr>
        <p:spPr>
          <a:xfrm>
            <a:off x="514350" y="623025"/>
            <a:ext cx="81436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3.4.6 </a:t>
            </a:r>
            <a:r>
              <a:rPr lang="ko-KR" altLang="en-US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추가실험 </a:t>
            </a:r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– </a:t>
            </a:r>
            <a:r>
              <a:rPr lang="ko-KR" altLang="en-US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은닉 </a:t>
            </a:r>
            <a:r>
              <a:rPr lang="ko-KR" altLang="en-US" sz="40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유닛</a:t>
            </a:r>
            <a:r>
              <a:rPr lang="ko-KR" altLang="en-US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개수 변경</a:t>
            </a:r>
            <a:endParaRPr lang="ko-KR" altLang="en-US" sz="4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E00BD2F4-ACFA-48DC-8305-35708C60C58F}"/>
              </a:ext>
            </a:extLst>
          </p:cNvPr>
          <p:cNvSpPr txBox="1"/>
          <p:nvPr/>
        </p:nvSpPr>
        <p:spPr>
          <a:xfrm>
            <a:off x="1013691" y="1743363"/>
            <a:ext cx="1049600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 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은닉 </a:t>
            </a:r>
            <a:r>
              <a:rPr lang="ko-KR" altLang="en-US" sz="32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유닛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8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개                            </a:t>
            </a:r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 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은닉 </a:t>
            </a:r>
            <a:r>
              <a:rPr lang="ko-KR" altLang="en-US" sz="32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유닛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64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개</a:t>
            </a:r>
            <a:endParaRPr lang="en-US" altLang="ko-KR" sz="32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endParaRPr lang="en-US" altLang="ko-KR" sz="32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3691" y="2634949"/>
            <a:ext cx="3848100" cy="2790825"/>
          </a:xfrm>
          <a:prstGeom prst="rect">
            <a:avLst/>
          </a:prstGeom>
          <a:ln w="57150">
            <a:solidFill>
              <a:schemeClr val="accent1"/>
            </a:solidFill>
          </a:ln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5695" y="2634949"/>
            <a:ext cx="3962400" cy="2714625"/>
          </a:xfrm>
          <a:prstGeom prst="rect">
            <a:avLst/>
          </a:prstGeom>
          <a:ln w="5715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549011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8F96DBE1-F5E8-4C3E-808B-21EE8F0AC727}"/>
              </a:ext>
            </a:extLst>
          </p:cNvPr>
          <p:cNvSpPr txBox="1"/>
          <p:nvPr/>
        </p:nvSpPr>
        <p:spPr>
          <a:xfrm>
            <a:off x="3733914" y="2210314"/>
            <a:ext cx="472417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accent1">
                        <a:lumMod val="75000"/>
                      </a:schemeClr>
                    </a:gs>
                  </a:gsLst>
                  <a:lin ang="5400000" scaled="0"/>
                  <a:tileRect/>
                </a:gra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3</a:t>
            </a:r>
            <a:r>
              <a:rPr lang="ko-KR" altLang="en-US" sz="54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accent1">
                        <a:lumMod val="75000"/>
                      </a:schemeClr>
                    </a:gs>
                  </a:gsLst>
                  <a:lin ang="5400000" scaled="0"/>
                  <a:tileRect/>
                </a:gra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장</a:t>
            </a:r>
            <a:endParaRPr lang="en-US" altLang="ko-KR" sz="5400" b="1" dirty="0">
              <a:gradFill flip="none" rotWithShape="1">
                <a:gsLst>
                  <a:gs pos="0">
                    <a:schemeClr val="bg1"/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  <a:tileRect/>
              </a:gra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algn="ctr"/>
            <a:r>
              <a:rPr lang="ko-KR" altLang="en-US" sz="54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accent1">
                        <a:lumMod val="75000"/>
                      </a:schemeClr>
                    </a:gs>
                  </a:gsLst>
                  <a:lin ang="5400000" scaled="0"/>
                  <a:tileRect/>
                </a:gra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신경망 시작하기</a:t>
            </a:r>
          </a:p>
        </p:txBody>
      </p:sp>
    </p:spTree>
    <p:extLst>
      <p:ext uri="{BB962C8B-B14F-4D97-AF65-F5344CB8AC3E}">
        <p14:creationId xmlns:p14="http://schemas.microsoft.com/office/powerpoint/2010/main" val="3481269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8F96DBE1-F5E8-4C3E-808B-21EE8F0AC727}"/>
              </a:ext>
            </a:extLst>
          </p:cNvPr>
          <p:cNvSpPr txBox="1"/>
          <p:nvPr/>
        </p:nvSpPr>
        <p:spPr>
          <a:xfrm>
            <a:off x="1981200" y="2179834"/>
            <a:ext cx="8534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accent1">
                        <a:lumMod val="75000"/>
                      </a:schemeClr>
                    </a:gs>
                  </a:gsLst>
                  <a:lin ang="5400000" scaled="0"/>
                  <a:tileRect/>
                </a:gra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3.5</a:t>
            </a:r>
          </a:p>
          <a:p>
            <a:pPr algn="ctr"/>
            <a:r>
              <a:rPr lang="ko-KR" altLang="en-US" sz="54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accent1">
                        <a:lumMod val="75000"/>
                      </a:schemeClr>
                    </a:gs>
                  </a:gsLst>
                  <a:lin ang="5400000" scaled="0"/>
                  <a:tileRect/>
                </a:gra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뉴스 기사 분류 </a:t>
            </a:r>
            <a:r>
              <a:rPr lang="en-US" altLang="ko-KR" sz="54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accent1">
                        <a:lumMod val="75000"/>
                      </a:schemeClr>
                    </a:gs>
                  </a:gsLst>
                  <a:lin ang="5400000" scaled="0"/>
                  <a:tileRect/>
                </a:gra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54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accent1">
                        <a:lumMod val="75000"/>
                      </a:schemeClr>
                    </a:gs>
                  </a:gsLst>
                  <a:lin ang="5400000" scaled="0"/>
                  <a:tileRect/>
                </a:gra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다중 분류 문제</a:t>
            </a:r>
          </a:p>
        </p:txBody>
      </p:sp>
    </p:spTree>
    <p:extLst>
      <p:ext uri="{BB962C8B-B14F-4D97-AF65-F5344CB8AC3E}">
        <p14:creationId xmlns:p14="http://schemas.microsoft.com/office/powerpoint/2010/main" val="1538050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7707FCD0-84BA-4FAF-9EC0-C7427F3C8653}"/>
              </a:ext>
            </a:extLst>
          </p:cNvPr>
          <p:cNvSpPr txBox="1"/>
          <p:nvPr/>
        </p:nvSpPr>
        <p:spPr>
          <a:xfrm>
            <a:off x="514350" y="623025"/>
            <a:ext cx="69079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3.5.1 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로이터 데이터셋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AA92FAE0-A43C-44A2-9D8E-A4A5ABC9BCD9}"/>
              </a:ext>
            </a:extLst>
          </p:cNvPr>
          <p:cNvSpPr txBox="1"/>
          <p:nvPr/>
        </p:nvSpPr>
        <p:spPr>
          <a:xfrm>
            <a:off x="944227" y="1439089"/>
            <a:ext cx="103035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＃ 로이터 데이터셋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31950C19-C814-4632-902F-51F56B7D3752}"/>
              </a:ext>
            </a:extLst>
          </p:cNvPr>
          <p:cNvSpPr txBox="1"/>
          <p:nvPr/>
        </p:nvSpPr>
        <p:spPr>
          <a:xfrm>
            <a:off x="1249027" y="2005499"/>
            <a:ext cx="103035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총 </a:t>
            </a: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11,258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개의 뉴스 기사가 </a:t>
            </a: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46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개의 </a:t>
            </a:r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토픽으로 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분류되는 뉴스 기사 데이터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270FD7CA-FCD1-4AC0-AE5D-2D3D2204A7D2}"/>
              </a:ext>
            </a:extLst>
          </p:cNvPr>
          <p:cNvSpPr txBox="1"/>
          <p:nvPr/>
        </p:nvSpPr>
        <p:spPr>
          <a:xfrm>
            <a:off x="8473440" y="6350044"/>
            <a:ext cx="35973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3.5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손실 함수 분류 </a:t>
            </a:r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다중 분류 문제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32D85C55-F836-4C62-9C2F-58BFE560FD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6519" y="3038468"/>
            <a:ext cx="9458962" cy="2510406"/>
          </a:xfrm>
          <a:prstGeom prst="rect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507189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7707FCD0-84BA-4FAF-9EC0-C7427F3C8653}"/>
              </a:ext>
            </a:extLst>
          </p:cNvPr>
          <p:cNvSpPr txBox="1"/>
          <p:nvPr/>
        </p:nvSpPr>
        <p:spPr>
          <a:xfrm>
            <a:off x="514350" y="623025"/>
            <a:ext cx="69079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3.5.1 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로이터 데이터셋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209EA756-4579-4D0D-ABAB-733A19B876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881312"/>
            <a:ext cx="11277600" cy="1095375"/>
          </a:xfrm>
          <a:prstGeom prst="rect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ECF763BD-FD29-483F-8FA6-16B431825AB8}"/>
              </a:ext>
            </a:extLst>
          </p:cNvPr>
          <p:cNvSpPr txBox="1"/>
          <p:nvPr/>
        </p:nvSpPr>
        <p:spPr>
          <a:xfrm>
            <a:off x="8473440" y="6350044"/>
            <a:ext cx="35973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3.5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손실 함수 분류 </a:t>
            </a:r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다중 분류 문제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239D2376-48C6-4667-8274-228B08235D00}"/>
              </a:ext>
            </a:extLst>
          </p:cNvPr>
          <p:cNvSpPr txBox="1"/>
          <p:nvPr/>
        </p:nvSpPr>
        <p:spPr>
          <a:xfrm>
            <a:off x="342900" y="2248347"/>
            <a:ext cx="103035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＃ 로이터 데이터셋 로드</a:t>
            </a:r>
          </a:p>
        </p:txBody>
      </p:sp>
    </p:spTree>
    <p:extLst>
      <p:ext uri="{BB962C8B-B14F-4D97-AF65-F5344CB8AC3E}">
        <p14:creationId xmlns:p14="http://schemas.microsoft.com/office/powerpoint/2010/main" val="2205981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7707FCD0-84BA-4FAF-9EC0-C7427F3C8653}"/>
              </a:ext>
            </a:extLst>
          </p:cNvPr>
          <p:cNvSpPr txBox="1"/>
          <p:nvPr/>
        </p:nvSpPr>
        <p:spPr>
          <a:xfrm>
            <a:off x="514350" y="623025"/>
            <a:ext cx="69079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3.5.1 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로이터 데이터셋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0C0C1081-875E-4AD1-AE5D-8350AED331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532999"/>
            <a:ext cx="11277600" cy="2381842"/>
          </a:xfrm>
          <a:prstGeom prst="rect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7A20F8FA-1A02-4A0C-B164-30F2BD3B8966}"/>
              </a:ext>
            </a:extLst>
          </p:cNvPr>
          <p:cNvSpPr txBox="1"/>
          <p:nvPr/>
        </p:nvSpPr>
        <p:spPr>
          <a:xfrm>
            <a:off x="8473440" y="6350044"/>
            <a:ext cx="35973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3.5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손실 함수 분류 </a:t>
            </a:r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다중 분류 문제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AEE630AD-34D1-4642-883B-8647B0A6FDD9}"/>
              </a:ext>
            </a:extLst>
          </p:cNvPr>
          <p:cNvSpPr txBox="1"/>
          <p:nvPr/>
        </p:nvSpPr>
        <p:spPr>
          <a:xfrm>
            <a:off x="457200" y="4326718"/>
            <a:ext cx="9817510" cy="52322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 </a:t>
            </a:r>
            <a:r>
              <a:rPr lang="en-US" altLang="ko-KR" sz="28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train_data</a:t>
            </a: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en-US" altLang="ko-KR" sz="28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test_data</a:t>
            </a: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: 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기사의 단어들을 숫자로 매핑한 리스트</a:t>
            </a:r>
            <a:endParaRPr lang="en-US" altLang="ko-KR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90DBA6B7-E3D9-4C84-B831-9B8F9D896B02}"/>
              </a:ext>
            </a:extLst>
          </p:cNvPr>
          <p:cNvSpPr txBox="1"/>
          <p:nvPr/>
        </p:nvSpPr>
        <p:spPr>
          <a:xfrm>
            <a:off x="457199" y="5063391"/>
            <a:ext cx="11105535" cy="52322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fontAlgn="base"/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 </a:t>
            </a:r>
            <a:r>
              <a:rPr lang="en-US" altLang="ko-KR" sz="28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train_data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와 </a:t>
            </a:r>
            <a:r>
              <a:rPr lang="en-US" altLang="ko-KR" sz="28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test_data</a:t>
            </a: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리스트의 숫자들 </a:t>
            </a: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각 단어가 등장하는 빈도 순위</a:t>
            </a:r>
          </a:p>
        </p:txBody>
      </p:sp>
    </p:spTree>
    <p:extLst>
      <p:ext uri="{BB962C8B-B14F-4D97-AF65-F5344CB8AC3E}">
        <p14:creationId xmlns:p14="http://schemas.microsoft.com/office/powerpoint/2010/main" val="2468140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7707FCD0-84BA-4FAF-9EC0-C7427F3C8653}"/>
              </a:ext>
            </a:extLst>
          </p:cNvPr>
          <p:cNvSpPr txBox="1"/>
          <p:nvPr/>
        </p:nvSpPr>
        <p:spPr>
          <a:xfrm>
            <a:off x="514350" y="623025"/>
            <a:ext cx="69079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3.5.1 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로이터 데이터셋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8D8B44A8-1FF4-4A76-AFEF-DD93974FB239}"/>
              </a:ext>
            </a:extLst>
          </p:cNvPr>
          <p:cNvSpPr txBox="1"/>
          <p:nvPr/>
        </p:nvSpPr>
        <p:spPr>
          <a:xfrm>
            <a:off x="8473440" y="6350044"/>
            <a:ext cx="35973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3.5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손실 함수 분류 </a:t>
            </a:r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다중 분류 문제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BE014DE5-65E0-456F-9ED7-A05B48EC07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350" y="1560535"/>
            <a:ext cx="11153775" cy="1076325"/>
          </a:xfrm>
          <a:prstGeom prst="rect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F6A3B9C9-7176-4B44-A97B-C5D924737332}"/>
              </a:ext>
            </a:extLst>
          </p:cNvPr>
          <p:cNvSpPr txBox="1"/>
          <p:nvPr/>
        </p:nvSpPr>
        <p:spPr>
          <a:xfrm>
            <a:off x="475788" y="3038929"/>
            <a:ext cx="10182379" cy="52322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fontAlgn="base"/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 </a:t>
            </a:r>
            <a:r>
              <a:rPr lang="en-US" altLang="ko-KR" sz="28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word_index</a:t>
            </a: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: 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뉴스에서 나오는 단어의 인덱스들을 </a:t>
            </a:r>
            <a:r>
              <a:rPr lang="ko-KR" altLang="en-US" sz="28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모아놓은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28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딕셔너리</a:t>
            </a:r>
            <a:endParaRPr lang="ko-KR" altLang="en-US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5A566E20-865D-4C77-801D-0843A3C6866A}"/>
              </a:ext>
            </a:extLst>
          </p:cNvPr>
          <p:cNvSpPr txBox="1"/>
          <p:nvPr/>
        </p:nvSpPr>
        <p:spPr>
          <a:xfrm>
            <a:off x="475789" y="3867417"/>
            <a:ext cx="11595026" cy="52322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fontAlgn="base"/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 </a:t>
            </a:r>
            <a:r>
              <a:rPr lang="en-US" altLang="ko-KR" sz="28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reverse_word_index</a:t>
            </a: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: </a:t>
            </a:r>
            <a:r>
              <a:rPr lang="en-US" altLang="ko-KR" sz="28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word_index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의 </a:t>
            </a: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key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와 </a:t>
            </a: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value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를 서로 바꾼 </a:t>
            </a:r>
            <a:r>
              <a:rPr lang="ko-KR" altLang="en-US" sz="28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딕셔너리</a:t>
            </a:r>
            <a:endParaRPr lang="ko-KR" altLang="en-US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697C69AD-3877-4B20-881C-EEE8EB067147}"/>
              </a:ext>
            </a:extLst>
          </p:cNvPr>
          <p:cNvSpPr txBox="1"/>
          <p:nvPr/>
        </p:nvSpPr>
        <p:spPr>
          <a:xfrm>
            <a:off x="475789" y="4695905"/>
            <a:ext cx="10988624" cy="52322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fontAlgn="base"/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 </a:t>
            </a:r>
            <a:r>
              <a:rPr lang="en-US" altLang="ko-KR" sz="28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decoded_newswire</a:t>
            </a: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: </a:t>
            </a:r>
            <a:r>
              <a:rPr lang="en-US" altLang="ko-KR" sz="28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train_data</a:t>
            </a: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기사의 숫자들을 단어로 바꾼 문자열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A2168CBA-E0C5-488C-82D4-A3319105628D}"/>
              </a:ext>
            </a:extLst>
          </p:cNvPr>
          <p:cNvSpPr txBox="1"/>
          <p:nvPr/>
        </p:nvSpPr>
        <p:spPr>
          <a:xfrm>
            <a:off x="596925" y="5270167"/>
            <a:ext cx="10988624" cy="954107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fontAlgn="base"/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* join() : 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리스트</a:t>
            </a: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문자 사이에 특정 구분자를 추가하여 문자열로 반환</a:t>
            </a:r>
          </a:p>
          <a:p>
            <a:pPr fontAlgn="base"/>
            <a:endParaRPr lang="ko-KR" altLang="en-US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7296" y="1167119"/>
            <a:ext cx="8324850" cy="50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973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7707FCD0-84BA-4FAF-9EC0-C7427F3C8653}"/>
              </a:ext>
            </a:extLst>
          </p:cNvPr>
          <p:cNvSpPr txBox="1"/>
          <p:nvPr/>
        </p:nvSpPr>
        <p:spPr>
          <a:xfrm>
            <a:off x="514350" y="623025"/>
            <a:ext cx="69079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3.5.1 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로이터 데이터셋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5F334FE9-3496-4835-93CD-D4AF9F6884C4}"/>
              </a:ext>
            </a:extLst>
          </p:cNvPr>
          <p:cNvSpPr txBox="1"/>
          <p:nvPr/>
        </p:nvSpPr>
        <p:spPr>
          <a:xfrm>
            <a:off x="8473440" y="6350044"/>
            <a:ext cx="35973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3.5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손실 함수 분류 </a:t>
            </a:r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다중 분류 문제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3A7B800F-9DE9-4A4B-88EE-D22F7EF3797B}"/>
              </a:ext>
            </a:extLst>
          </p:cNvPr>
          <p:cNvSpPr txBox="1"/>
          <p:nvPr/>
        </p:nvSpPr>
        <p:spPr>
          <a:xfrm>
            <a:off x="731427" y="1330911"/>
            <a:ext cx="10329864" cy="52322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fontAlgn="base"/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 </a:t>
            </a:r>
            <a:r>
              <a:rPr lang="en-US" altLang="ko-KR" sz="28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word_index</a:t>
            </a:r>
            <a:endParaRPr lang="ko-KR" altLang="en-US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AD73D142-7512-4EB4-9F51-B88F967A13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2933" y="2667476"/>
            <a:ext cx="2905125" cy="2752725"/>
          </a:xfrm>
          <a:prstGeom prst="rect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BC37C111-6285-47FF-A77E-1BD731FD45EF}"/>
              </a:ext>
            </a:extLst>
          </p:cNvPr>
          <p:cNvSpPr txBox="1"/>
          <p:nvPr/>
        </p:nvSpPr>
        <p:spPr>
          <a:xfrm>
            <a:off x="1167041" y="1882646"/>
            <a:ext cx="10329864" cy="52322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fontAlgn="base"/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뉴스에서 나오는 단어의 인덱스들을 모아 놓은 </a:t>
            </a:r>
            <a:r>
              <a:rPr lang="ko-KR" altLang="en-US" sz="28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딕셔너리</a:t>
            </a:r>
            <a:endParaRPr lang="ko-KR" altLang="en-US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56850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7707FCD0-84BA-4FAF-9EC0-C7427F3C8653}"/>
              </a:ext>
            </a:extLst>
          </p:cNvPr>
          <p:cNvSpPr txBox="1"/>
          <p:nvPr/>
        </p:nvSpPr>
        <p:spPr>
          <a:xfrm>
            <a:off x="514350" y="623025"/>
            <a:ext cx="69079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3.5.1 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로이터 데이터셋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5F334FE9-3496-4835-93CD-D4AF9F6884C4}"/>
              </a:ext>
            </a:extLst>
          </p:cNvPr>
          <p:cNvSpPr txBox="1"/>
          <p:nvPr/>
        </p:nvSpPr>
        <p:spPr>
          <a:xfrm>
            <a:off x="8473440" y="6350044"/>
            <a:ext cx="35973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3.5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손실 함수 분류 </a:t>
            </a:r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다중 분류 문제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3A7B800F-9DE9-4A4B-88EE-D22F7EF3797B}"/>
              </a:ext>
            </a:extLst>
          </p:cNvPr>
          <p:cNvSpPr txBox="1"/>
          <p:nvPr/>
        </p:nvSpPr>
        <p:spPr>
          <a:xfrm>
            <a:off x="731427" y="1330911"/>
            <a:ext cx="10329864" cy="52322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fontAlgn="base"/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 </a:t>
            </a:r>
            <a:r>
              <a:rPr lang="en-US" altLang="ko-KR" sz="28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reverse_word_index</a:t>
            </a:r>
            <a:endParaRPr lang="ko-KR" altLang="en-US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AD73D142-7512-4EB4-9F51-B88F967A13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3881" y="2703836"/>
            <a:ext cx="2905125" cy="2752725"/>
          </a:xfrm>
          <a:prstGeom prst="rect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BC37C111-6285-47FF-A77E-1BD731FD45EF}"/>
              </a:ext>
            </a:extLst>
          </p:cNvPr>
          <p:cNvSpPr txBox="1"/>
          <p:nvPr/>
        </p:nvSpPr>
        <p:spPr>
          <a:xfrm>
            <a:off x="1167041" y="1882646"/>
            <a:ext cx="10329864" cy="52322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fontAlgn="base"/>
            <a:r>
              <a:rPr lang="en-US" altLang="ko-KR" sz="28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word_index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의 </a:t>
            </a: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key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와 </a:t>
            </a: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value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를 서로 바꾼 </a:t>
            </a:r>
            <a:r>
              <a:rPr lang="ko-KR" altLang="en-US" sz="28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딕셔너리</a:t>
            </a:r>
            <a:endParaRPr lang="ko-KR" altLang="en-US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AB278FF8-D413-453C-BF1D-06F3E1EAE8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0415" y="2699073"/>
            <a:ext cx="2686050" cy="2762250"/>
          </a:xfrm>
          <a:prstGeom prst="rect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</p:pic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xmlns="" id="{712EECCC-A64B-4F66-965F-4BAE0937B846}"/>
              </a:ext>
            </a:extLst>
          </p:cNvPr>
          <p:cNvCxnSpPr/>
          <p:nvPr/>
        </p:nvCxnSpPr>
        <p:spPr>
          <a:xfrm>
            <a:off x="5481484" y="4070555"/>
            <a:ext cx="1229032" cy="0"/>
          </a:xfrm>
          <a:prstGeom prst="straightConnector1">
            <a:avLst/>
          </a:prstGeom>
          <a:ln w="889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9028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7707FCD0-84BA-4FAF-9EC0-C7427F3C8653}"/>
              </a:ext>
            </a:extLst>
          </p:cNvPr>
          <p:cNvSpPr txBox="1"/>
          <p:nvPr/>
        </p:nvSpPr>
        <p:spPr>
          <a:xfrm>
            <a:off x="514350" y="623025"/>
            <a:ext cx="69079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3.5.1 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로이터 데이터셋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5F334FE9-3496-4835-93CD-D4AF9F6884C4}"/>
              </a:ext>
            </a:extLst>
          </p:cNvPr>
          <p:cNvSpPr txBox="1"/>
          <p:nvPr/>
        </p:nvSpPr>
        <p:spPr>
          <a:xfrm>
            <a:off x="8473440" y="6350044"/>
            <a:ext cx="35973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3.5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손실 함수 분류 </a:t>
            </a:r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다중 분류 문제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3A7B800F-9DE9-4A4B-88EE-D22F7EF3797B}"/>
              </a:ext>
            </a:extLst>
          </p:cNvPr>
          <p:cNvSpPr txBox="1"/>
          <p:nvPr/>
        </p:nvSpPr>
        <p:spPr>
          <a:xfrm>
            <a:off x="731427" y="1330911"/>
            <a:ext cx="10329864" cy="52322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fontAlgn="base"/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 </a:t>
            </a:r>
            <a:r>
              <a:rPr lang="en-US" altLang="ko-KR" sz="28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decoded_newswire</a:t>
            </a:r>
            <a:endParaRPr lang="ko-KR" altLang="en-US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BC37C111-6285-47FF-A77E-1BD731FD45EF}"/>
              </a:ext>
            </a:extLst>
          </p:cNvPr>
          <p:cNvSpPr txBox="1"/>
          <p:nvPr/>
        </p:nvSpPr>
        <p:spPr>
          <a:xfrm>
            <a:off x="1167041" y="1882646"/>
            <a:ext cx="10329864" cy="52322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fontAlgn="base"/>
            <a:r>
              <a:rPr lang="en-US" altLang="ko-KR" sz="28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train_data</a:t>
            </a: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기사의 숫자들을 단어로 바꾼 문자열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FEC50D1F-3CC8-4387-9C29-51B05F758E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805" y="3020214"/>
            <a:ext cx="11398390" cy="1983656"/>
          </a:xfrm>
          <a:prstGeom prst="rect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907672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7707FCD0-84BA-4FAF-9EC0-C7427F3C8653}"/>
              </a:ext>
            </a:extLst>
          </p:cNvPr>
          <p:cNvSpPr txBox="1"/>
          <p:nvPr/>
        </p:nvSpPr>
        <p:spPr>
          <a:xfrm>
            <a:off x="514350" y="623025"/>
            <a:ext cx="69079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3.5.2 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데이터 준비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5F334FE9-3496-4835-93CD-D4AF9F6884C4}"/>
              </a:ext>
            </a:extLst>
          </p:cNvPr>
          <p:cNvSpPr txBox="1"/>
          <p:nvPr/>
        </p:nvSpPr>
        <p:spPr>
          <a:xfrm>
            <a:off x="8473440" y="6350044"/>
            <a:ext cx="35973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3.5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손실 함수 분류 </a:t>
            </a:r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다중 분류 문제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3A7B800F-9DE9-4A4B-88EE-D22F7EF3797B}"/>
              </a:ext>
            </a:extLst>
          </p:cNvPr>
          <p:cNvSpPr txBox="1"/>
          <p:nvPr/>
        </p:nvSpPr>
        <p:spPr>
          <a:xfrm>
            <a:off x="731427" y="1330911"/>
            <a:ext cx="10329864" cy="52322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fontAlgn="base"/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 </a:t>
            </a:r>
            <a:r>
              <a:rPr lang="en-US" altLang="ko-KR" sz="28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vectorize_sequences</a:t>
            </a: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함수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BC37C111-6285-47FF-A77E-1BD731FD45EF}"/>
              </a:ext>
            </a:extLst>
          </p:cNvPr>
          <p:cNvSpPr txBox="1"/>
          <p:nvPr/>
        </p:nvSpPr>
        <p:spPr>
          <a:xfrm>
            <a:off x="1167041" y="1882646"/>
            <a:ext cx="10329864" cy="52322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fontAlgn="base"/>
            <a:r>
              <a:rPr lang="en-US" altLang="ko-KR" sz="28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train_data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와 </a:t>
            </a:r>
            <a:r>
              <a:rPr lang="en-US" altLang="ko-KR" sz="28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test_data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를 원</a:t>
            </a: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-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핫 인코딩 형식으로 변환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64B386AF-3FE1-4C50-9D1B-2FAC9812C7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2532355"/>
            <a:ext cx="6629400" cy="3124200"/>
          </a:xfrm>
          <a:prstGeom prst="rect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852578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7707FCD0-84BA-4FAF-9EC0-C7427F3C8653}"/>
              </a:ext>
            </a:extLst>
          </p:cNvPr>
          <p:cNvSpPr txBox="1"/>
          <p:nvPr/>
        </p:nvSpPr>
        <p:spPr>
          <a:xfrm>
            <a:off x="514350" y="623025"/>
            <a:ext cx="69079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3.5.2 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데이터 준비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5F334FE9-3496-4835-93CD-D4AF9F6884C4}"/>
              </a:ext>
            </a:extLst>
          </p:cNvPr>
          <p:cNvSpPr txBox="1"/>
          <p:nvPr/>
        </p:nvSpPr>
        <p:spPr>
          <a:xfrm>
            <a:off x="8473440" y="6350044"/>
            <a:ext cx="35973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3.5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손실 함수 분류 </a:t>
            </a:r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다중 분류 문제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BC37C111-6285-47FF-A77E-1BD731FD45EF}"/>
              </a:ext>
            </a:extLst>
          </p:cNvPr>
          <p:cNvSpPr txBox="1"/>
          <p:nvPr/>
        </p:nvSpPr>
        <p:spPr>
          <a:xfrm>
            <a:off x="1167041" y="1882646"/>
            <a:ext cx="10329864" cy="52322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fontAlgn="base"/>
            <a:r>
              <a:rPr lang="en-US" altLang="ko-KR" sz="28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train_data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와 </a:t>
            </a:r>
            <a:r>
              <a:rPr lang="en-US" altLang="ko-KR" sz="28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test_data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를 원</a:t>
            </a: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-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핫 인코딩 형식으로 변환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1272F61B-1F41-4904-915A-F740B1985EE8}"/>
              </a:ext>
            </a:extLst>
          </p:cNvPr>
          <p:cNvSpPr txBox="1"/>
          <p:nvPr/>
        </p:nvSpPr>
        <p:spPr>
          <a:xfrm>
            <a:off x="731427" y="1330911"/>
            <a:ext cx="10329864" cy="52322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fontAlgn="base"/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 </a:t>
            </a:r>
            <a:r>
              <a:rPr lang="en-US" altLang="ko-KR" sz="28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vectorize_sequences</a:t>
            </a: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함수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CF089692-3078-494E-A0B6-C0121C1D2E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3809" y="2736264"/>
            <a:ext cx="3324225" cy="2790825"/>
          </a:xfrm>
          <a:prstGeom prst="rect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53CD66C8-2418-463A-BB4C-D2D1D29A26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3968" y="2707688"/>
            <a:ext cx="3333750" cy="2847975"/>
          </a:xfrm>
          <a:prstGeom prst="rect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502062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8F96DBE1-F5E8-4C3E-808B-21EE8F0AC727}"/>
              </a:ext>
            </a:extLst>
          </p:cNvPr>
          <p:cNvSpPr txBox="1"/>
          <p:nvPr/>
        </p:nvSpPr>
        <p:spPr>
          <a:xfrm>
            <a:off x="3733914" y="2210314"/>
            <a:ext cx="494876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sz="5400" b="1" dirty="0" smtClean="0">
              <a:gradFill flip="none" rotWithShape="1">
                <a:gsLst>
                  <a:gs pos="0">
                    <a:schemeClr val="bg1"/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  <a:tileRect/>
              </a:gra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algn="ctr"/>
            <a:r>
              <a:rPr lang="en-US" altLang="ko-KR" sz="5400" b="1" dirty="0" smtClean="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accent1">
                        <a:lumMod val="75000"/>
                      </a:schemeClr>
                    </a:gs>
                  </a:gsLst>
                  <a:lin ang="5400000" scaled="0"/>
                  <a:tileRect/>
                </a:gra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3.1 </a:t>
            </a:r>
            <a:r>
              <a:rPr lang="ko-KR" altLang="en-US" sz="5400" b="1" dirty="0" smtClean="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accent1">
                        <a:lumMod val="75000"/>
                      </a:schemeClr>
                    </a:gs>
                  </a:gsLst>
                  <a:lin ang="5400000" scaled="0"/>
                  <a:tileRect/>
                </a:gra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신경망의 구조</a:t>
            </a:r>
            <a:endParaRPr lang="ko-KR" altLang="en-US" sz="5400" b="1" dirty="0">
              <a:gradFill flip="none" rotWithShape="1">
                <a:gsLst>
                  <a:gs pos="0">
                    <a:schemeClr val="bg1"/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  <a:tileRect/>
              </a:gra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15402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7707FCD0-84BA-4FAF-9EC0-C7427F3C8653}"/>
              </a:ext>
            </a:extLst>
          </p:cNvPr>
          <p:cNvSpPr txBox="1"/>
          <p:nvPr/>
        </p:nvSpPr>
        <p:spPr>
          <a:xfrm>
            <a:off x="514350" y="623025"/>
            <a:ext cx="69079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3.5.2 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데이터 준비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5F334FE9-3496-4835-93CD-D4AF9F6884C4}"/>
              </a:ext>
            </a:extLst>
          </p:cNvPr>
          <p:cNvSpPr txBox="1"/>
          <p:nvPr/>
        </p:nvSpPr>
        <p:spPr>
          <a:xfrm>
            <a:off x="8473440" y="6350044"/>
            <a:ext cx="35973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3.5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손실 함수 분류 </a:t>
            </a:r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다중 분류 문제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1272F61B-1F41-4904-915A-F740B1985EE8}"/>
              </a:ext>
            </a:extLst>
          </p:cNvPr>
          <p:cNvSpPr txBox="1"/>
          <p:nvPr/>
        </p:nvSpPr>
        <p:spPr>
          <a:xfrm>
            <a:off x="731427" y="1330911"/>
            <a:ext cx="10329864" cy="52322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fontAlgn="base"/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 </a:t>
            </a:r>
            <a:r>
              <a:rPr lang="en-US" altLang="ko-KR" sz="28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to_categorical</a:t>
            </a: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함수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0A03A5E3-D22B-49CB-880E-7E40EDF4EC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593" y="2038797"/>
            <a:ext cx="6553200" cy="1476375"/>
          </a:xfrm>
          <a:prstGeom prst="rect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7E77C0AA-9D64-4CED-A665-952923C012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9593" y="3749749"/>
            <a:ext cx="3543300" cy="2800350"/>
          </a:xfrm>
          <a:prstGeom prst="rect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xmlns="" id="{EDE025ED-820B-4521-AA61-1B27C6AC73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4396" y="3749749"/>
            <a:ext cx="3448050" cy="2809875"/>
          </a:xfrm>
          <a:prstGeom prst="rect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20627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7707FCD0-84BA-4FAF-9EC0-C7427F3C8653}"/>
              </a:ext>
            </a:extLst>
          </p:cNvPr>
          <p:cNvSpPr txBox="1"/>
          <p:nvPr/>
        </p:nvSpPr>
        <p:spPr>
          <a:xfrm>
            <a:off x="514350" y="623025"/>
            <a:ext cx="69079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3.5.3 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모델 구성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5F334FE9-3496-4835-93CD-D4AF9F6884C4}"/>
              </a:ext>
            </a:extLst>
          </p:cNvPr>
          <p:cNvSpPr txBox="1"/>
          <p:nvPr/>
        </p:nvSpPr>
        <p:spPr>
          <a:xfrm>
            <a:off x="8473440" y="6350044"/>
            <a:ext cx="35973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3.5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손실 함수 분류 </a:t>
            </a:r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다중 분류 문제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1272F61B-1F41-4904-915A-F740B1985EE8}"/>
              </a:ext>
            </a:extLst>
          </p:cNvPr>
          <p:cNvSpPr txBox="1"/>
          <p:nvPr/>
        </p:nvSpPr>
        <p:spPr>
          <a:xfrm>
            <a:off x="731427" y="1330911"/>
            <a:ext cx="10329864" cy="52322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fontAlgn="base"/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 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신경망 모델 정의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DEF84B92-F1AD-4895-8CB1-339B49486C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069" y="2032022"/>
            <a:ext cx="8648700" cy="2286000"/>
          </a:xfrm>
          <a:prstGeom prst="rect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3075828E-EA32-4495-A3C1-D50AF8851CF8}"/>
              </a:ext>
            </a:extLst>
          </p:cNvPr>
          <p:cNvSpPr txBox="1"/>
          <p:nvPr/>
        </p:nvSpPr>
        <p:spPr>
          <a:xfrm>
            <a:off x="599768" y="4549203"/>
            <a:ext cx="111694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input : 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기사에 등장하는 단어에 해당하는 인덱스가 </a:t>
            </a: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1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인 </a:t>
            </a:r>
            <a:r>
              <a:rPr lang="en-US" altLang="ko-KR" sz="2800" dirty="0">
                <a:solidFill>
                  <a:schemeClr val="accent4">
                    <a:lumMod val="60000"/>
                    <a:lumOff val="4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1</a:t>
            </a:r>
            <a:r>
              <a:rPr lang="ko-KR" altLang="en-US" sz="2800" dirty="0">
                <a:solidFill>
                  <a:schemeClr val="accent4">
                    <a:lumMod val="60000"/>
                    <a:lumOff val="4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만 차원 </a:t>
            </a:r>
            <a:r>
              <a:rPr lang="en-US" altLang="ko-KR" sz="2800" dirty="0">
                <a:solidFill>
                  <a:schemeClr val="accent4">
                    <a:lumMod val="60000"/>
                    <a:lumOff val="4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k</a:t>
            </a:r>
            <a:r>
              <a:rPr lang="en-US" altLang="ko-KR" sz="28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-</a:t>
            </a:r>
            <a:r>
              <a:rPr lang="ko-KR" altLang="en-US" sz="2800" dirty="0">
                <a:solidFill>
                  <a:schemeClr val="accent4">
                    <a:lumMod val="60000"/>
                    <a:lumOff val="4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핫 벡터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3D47FD98-359A-4DC4-AE03-26302187D178}"/>
              </a:ext>
            </a:extLst>
          </p:cNvPr>
          <p:cNvSpPr txBox="1"/>
          <p:nvPr/>
        </p:nvSpPr>
        <p:spPr>
          <a:xfrm>
            <a:off x="599767" y="5118714"/>
            <a:ext cx="88883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활성화 함수 </a:t>
            </a: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en-US" altLang="ko-KR" sz="28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relu</a:t>
            </a: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(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음수를 모두 </a:t>
            </a: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0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으로 만들어 학습 속도 증가</a:t>
            </a: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)</a:t>
            </a:r>
            <a:endParaRPr lang="ko-KR" altLang="en-US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A05D581A-42F8-4A8C-9A7C-81CEB2356842}"/>
              </a:ext>
            </a:extLst>
          </p:cNvPr>
          <p:cNvSpPr txBox="1"/>
          <p:nvPr/>
        </p:nvSpPr>
        <p:spPr>
          <a:xfrm>
            <a:off x="599767" y="5718978"/>
            <a:ext cx="108154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마지막 </a:t>
            </a: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Dense 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층은 </a:t>
            </a:r>
            <a:r>
              <a:rPr lang="en-US" altLang="ko-KR" sz="28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softmax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활성화 함수를 사용 </a:t>
            </a: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=&gt; </a:t>
            </a:r>
            <a:r>
              <a:rPr lang="ko-KR" altLang="en-US" sz="2800" dirty="0">
                <a:solidFill>
                  <a:schemeClr val="accent4">
                    <a:lumMod val="60000"/>
                    <a:lumOff val="4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다중 분류</a:t>
            </a:r>
            <a:r>
              <a:rPr lang="en-US" altLang="ko-KR" sz="2800" dirty="0">
                <a:solidFill>
                  <a:schemeClr val="accent4">
                    <a:lumMod val="60000"/>
                    <a:lumOff val="4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endParaRPr lang="ko-KR" altLang="en-US" sz="2800" dirty="0">
              <a:solidFill>
                <a:schemeClr val="accent4">
                  <a:lumMod val="60000"/>
                  <a:lumOff val="40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23328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7707FCD0-84BA-4FAF-9EC0-C7427F3C8653}"/>
              </a:ext>
            </a:extLst>
          </p:cNvPr>
          <p:cNvSpPr txBox="1"/>
          <p:nvPr/>
        </p:nvSpPr>
        <p:spPr>
          <a:xfrm>
            <a:off x="514350" y="623025"/>
            <a:ext cx="69079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3.5.3 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모델 구성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5F334FE9-3496-4835-93CD-D4AF9F6884C4}"/>
              </a:ext>
            </a:extLst>
          </p:cNvPr>
          <p:cNvSpPr txBox="1"/>
          <p:nvPr/>
        </p:nvSpPr>
        <p:spPr>
          <a:xfrm>
            <a:off x="8473440" y="6350044"/>
            <a:ext cx="35973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3.5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손실 함수 분류 </a:t>
            </a:r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다중 분류 문제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1272F61B-1F41-4904-915A-F740B1985EE8}"/>
              </a:ext>
            </a:extLst>
          </p:cNvPr>
          <p:cNvSpPr txBox="1"/>
          <p:nvPr/>
        </p:nvSpPr>
        <p:spPr>
          <a:xfrm>
            <a:off x="731427" y="1330911"/>
            <a:ext cx="10329864" cy="52322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fontAlgn="base"/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 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모델 컴파일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3075828E-EA32-4495-A3C1-D50AF8851CF8}"/>
              </a:ext>
            </a:extLst>
          </p:cNvPr>
          <p:cNvSpPr txBox="1"/>
          <p:nvPr/>
        </p:nvSpPr>
        <p:spPr>
          <a:xfrm>
            <a:off x="599768" y="4549203"/>
            <a:ext cx="111694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28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옵티마이저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en-US" altLang="ko-KR" sz="28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RMSProp</a:t>
            </a:r>
            <a:endParaRPr lang="ko-KR" altLang="en-US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3D47FD98-359A-4DC4-AE03-26302187D178}"/>
              </a:ext>
            </a:extLst>
          </p:cNvPr>
          <p:cNvSpPr txBox="1"/>
          <p:nvPr/>
        </p:nvSpPr>
        <p:spPr>
          <a:xfrm>
            <a:off x="599767" y="5118714"/>
            <a:ext cx="88883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손실 함수 </a:t>
            </a: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en-US" altLang="ko-KR" sz="28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categorical_crossentropy</a:t>
            </a: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-&gt; </a:t>
            </a:r>
            <a:r>
              <a:rPr lang="ko-KR" altLang="en-US" sz="2800" dirty="0">
                <a:solidFill>
                  <a:schemeClr val="accent4">
                    <a:lumMod val="60000"/>
                    <a:lumOff val="4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다중 분류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A05D581A-42F8-4A8C-9A7C-81CEB2356842}"/>
              </a:ext>
            </a:extLst>
          </p:cNvPr>
          <p:cNvSpPr txBox="1"/>
          <p:nvPr/>
        </p:nvSpPr>
        <p:spPr>
          <a:xfrm>
            <a:off x="599767" y="5718978"/>
            <a:ext cx="108154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metrics : 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측정 항목</a:t>
            </a: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평가 기준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xmlns="" id="{2A01029E-9C63-4165-A35C-7A1BBC50B0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1099" y="2053010"/>
            <a:ext cx="7553301" cy="1375989"/>
          </a:xfrm>
          <a:prstGeom prst="rect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303966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7707FCD0-84BA-4FAF-9EC0-C7427F3C8653}"/>
              </a:ext>
            </a:extLst>
          </p:cNvPr>
          <p:cNvSpPr txBox="1"/>
          <p:nvPr/>
        </p:nvSpPr>
        <p:spPr>
          <a:xfrm>
            <a:off x="514350" y="623025"/>
            <a:ext cx="69079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3.5.4 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훈련 검증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5F334FE9-3496-4835-93CD-D4AF9F6884C4}"/>
              </a:ext>
            </a:extLst>
          </p:cNvPr>
          <p:cNvSpPr txBox="1"/>
          <p:nvPr/>
        </p:nvSpPr>
        <p:spPr>
          <a:xfrm>
            <a:off x="8473440" y="6350044"/>
            <a:ext cx="35973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3.5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손실 함수 분류 </a:t>
            </a:r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다중 분류 문제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1272F61B-1F41-4904-915A-F740B1985EE8}"/>
              </a:ext>
            </a:extLst>
          </p:cNvPr>
          <p:cNvSpPr txBox="1"/>
          <p:nvPr/>
        </p:nvSpPr>
        <p:spPr>
          <a:xfrm>
            <a:off x="731427" y="1330911"/>
            <a:ext cx="10329864" cy="52322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fontAlgn="base"/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 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검증 세트 준비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839" y="2027478"/>
            <a:ext cx="6047042" cy="1695095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cxnSp>
        <p:nvCxnSpPr>
          <p:cNvPr id="15" name="직선 연결선 14"/>
          <p:cNvCxnSpPr>
            <a:cxnSpLocks/>
          </p:cNvCxnSpPr>
          <p:nvPr/>
        </p:nvCxnSpPr>
        <p:spPr>
          <a:xfrm flipV="1">
            <a:off x="4057650" y="2250005"/>
            <a:ext cx="1756569" cy="793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>
            <a:cxnSpLocks/>
          </p:cNvCxnSpPr>
          <p:nvPr/>
        </p:nvCxnSpPr>
        <p:spPr>
          <a:xfrm>
            <a:off x="5807869" y="2227524"/>
            <a:ext cx="6350" cy="94164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>
            <a:cxnSpLocks/>
          </p:cNvCxnSpPr>
          <p:nvPr/>
        </p:nvCxnSpPr>
        <p:spPr>
          <a:xfrm>
            <a:off x="5674519" y="3158114"/>
            <a:ext cx="15716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5807869" y="2735364"/>
            <a:ext cx="12120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검증세트</a:t>
            </a:r>
          </a:p>
        </p:txBody>
      </p:sp>
      <p:cxnSp>
        <p:nvCxnSpPr>
          <p:cNvPr id="24" name="직선 연결선 23"/>
          <p:cNvCxnSpPr>
            <a:cxnSpLocks/>
          </p:cNvCxnSpPr>
          <p:nvPr/>
        </p:nvCxnSpPr>
        <p:spPr>
          <a:xfrm flipV="1">
            <a:off x="5327650" y="2557907"/>
            <a:ext cx="1846990" cy="7936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>
            <a:cxnSpLocks/>
          </p:cNvCxnSpPr>
          <p:nvPr/>
        </p:nvCxnSpPr>
        <p:spPr>
          <a:xfrm>
            <a:off x="7168290" y="2535425"/>
            <a:ext cx="6350" cy="941643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>
            <a:cxnSpLocks/>
          </p:cNvCxnSpPr>
          <p:nvPr/>
        </p:nvCxnSpPr>
        <p:spPr>
          <a:xfrm>
            <a:off x="7034940" y="3466015"/>
            <a:ext cx="157162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7192102" y="2958059"/>
            <a:ext cx="12813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>
                <a:solidFill>
                  <a:srgbClr val="FFC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훈련세트</a:t>
            </a:r>
            <a:endParaRPr lang="ko-KR" altLang="en-US" sz="2400" dirty="0">
              <a:solidFill>
                <a:srgbClr val="FFC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5836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7707FCD0-84BA-4FAF-9EC0-C7427F3C8653}"/>
              </a:ext>
            </a:extLst>
          </p:cNvPr>
          <p:cNvSpPr txBox="1"/>
          <p:nvPr/>
        </p:nvSpPr>
        <p:spPr>
          <a:xfrm>
            <a:off x="514350" y="623025"/>
            <a:ext cx="69079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3.5.4 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훈련 검증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5F334FE9-3496-4835-93CD-D4AF9F6884C4}"/>
              </a:ext>
            </a:extLst>
          </p:cNvPr>
          <p:cNvSpPr txBox="1"/>
          <p:nvPr/>
        </p:nvSpPr>
        <p:spPr>
          <a:xfrm>
            <a:off x="8473440" y="6350044"/>
            <a:ext cx="35973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3.5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손실 함수 분류 </a:t>
            </a:r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다중 분류 문제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1272F61B-1F41-4904-915A-F740B1985EE8}"/>
              </a:ext>
            </a:extLst>
          </p:cNvPr>
          <p:cNvSpPr txBox="1"/>
          <p:nvPr/>
        </p:nvSpPr>
        <p:spPr>
          <a:xfrm>
            <a:off x="731427" y="1330911"/>
            <a:ext cx="10329864" cy="52322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fontAlgn="base"/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 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모델 훈련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2AE380D2-E4CD-41E9-BC90-8E38BA0D28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139" y="2038797"/>
            <a:ext cx="7077317" cy="1816027"/>
          </a:xfrm>
          <a:prstGeom prst="rect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DE7B082C-FA82-465A-A617-85E77090A5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069" y="4645944"/>
            <a:ext cx="11163861" cy="881145"/>
          </a:xfrm>
          <a:prstGeom prst="rect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</p:pic>
      <p:sp>
        <p:nvSpPr>
          <p:cNvPr id="3" name="직사각형 2"/>
          <p:cNvSpPr/>
          <p:nvPr/>
        </p:nvSpPr>
        <p:spPr>
          <a:xfrm>
            <a:off x="8473440" y="4782312"/>
            <a:ext cx="1566672" cy="7447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9219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7707FCD0-84BA-4FAF-9EC0-C7427F3C8653}"/>
              </a:ext>
            </a:extLst>
          </p:cNvPr>
          <p:cNvSpPr txBox="1"/>
          <p:nvPr/>
        </p:nvSpPr>
        <p:spPr>
          <a:xfrm>
            <a:off x="514350" y="623025"/>
            <a:ext cx="69079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3.5.4 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훈련 검증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5F334FE9-3496-4835-93CD-D4AF9F6884C4}"/>
              </a:ext>
            </a:extLst>
          </p:cNvPr>
          <p:cNvSpPr txBox="1"/>
          <p:nvPr/>
        </p:nvSpPr>
        <p:spPr>
          <a:xfrm>
            <a:off x="8473440" y="6350044"/>
            <a:ext cx="35973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3.5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손실 함수 분류 </a:t>
            </a:r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다중 분류 문제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1272F61B-1F41-4904-915A-F740B1985EE8}"/>
              </a:ext>
            </a:extLst>
          </p:cNvPr>
          <p:cNvSpPr txBox="1"/>
          <p:nvPr/>
        </p:nvSpPr>
        <p:spPr>
          <a:xfrm>
            <a:off x="2394910" y="1344010"/>
            <a:ext cx="2182102" cy="52322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fontAlgn="base"/>
            <a:r>
              <a:rPr lang="en-US" altLang="ko-KR" sz="280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 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손실 그래프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CD833D73-4E34-4FEB-9B83-15D64B5596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754" y="1953936"/>
            <a:ext cx="5002414" cy="3573153"/>
          </a:xfrm>
          <a:prstGeom prst="rect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49F8143F-2CD6-4F6F-B922-1848A2F632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5338" y="1944971"/>
            <a:ext cx="5116487" cy="3573153"/>
          </a:xfrm>
          <a:prstGeom prst="rect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4A9FF71B-CCE6-408B-B9BF-63944048EF48}"/>
              </a:ext>
            </a:extLst>
          </p:cNvPr>
          <p:cNvSpPr txBox="1"/>
          <p:nvPr/>
        </p:nvSpPr>
        <p:spPr>
          <a:xfrm>
            <a:off x="7788518" y="1330911"/>
            <a:ext cx="2484458" cy="52322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fontAlgn="base"/>
            <a:r>
              <a:rPr lang="en-US" altLang="ko-KR" sz="280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 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정확도 그래프</a:t>
            </a:r>
          </a:p>
        </p:txBody>
      </p:sp>
      <p:cxnSp>
        <p:nvCxnSpPr>
          <p:cNvPr id="3" name="직선 화살표 연결선 2"/>
          <p:cNvCxnSpPr/>
          <p:nvPr/>
        </p:nvCxnSpPr>
        <p:spPr>
          <a:xfrm>
            <a:off x="3465576" y="3639312"/>
            <a:ext cx="0" cy="38404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7229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5F334FE9-3496-4835-93CD-D4AF9F6884C4}"/>
              </a:ext>
            </a:extLst>
          </p:cNvPr>
          <p:cNvSpPr txBox="1"/>
          <p:nvPr/>
        </p:nvSpPr>
        <p:spPr>
          <a:xfrm>
            <a:off x="8473440" y="6350044"/>
            <a:ext cx="35973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3.5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손실 함수 분류 </a:t>
            </a:r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다중 분류 문제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xmlns="" id="{470A9CEB-E479-44BD-BBE1-0BD9413DE7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763" y="1945689"/>
            <a:ext cx="7219950" cy="3581400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7CE07566-2BD9-47B2-8CE5-C4759C5D10A5}"/>
              </a:ext>
            </a:extLst>
          </p:cNvPr>
          <p:cNvSpPr txBox="1"/>
          <p:nvPr/>
        </p:nvSpPr>
        <p:spPr>
          <a:xfrm>
            <a:off x="514350" y="623025"/>
            <a:ext cx="69079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3.5.4 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훈련 검증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7C8C3E6B-14C5-4366-9B67-FD702147F66A}"/>
              </a:ext>
            </a:extLst>
          </p:cNvPr>
          <p:cNvSpPr txBox="1"/>
          <p:nvPr/>
        </p:nvSpPr>
        <p:spPr>
          <a:xfrm>
            <a:off x="731427" y="1330911"/>
            <a:ext cx="10329864" cy="52322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fontAlgn="base"/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 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모델 </a:t>
            </a:r>
            <a:r>
              <a:rPr lang="ko-KR" altLang="en-US" sz="28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재학습</a:t>
            </a:r>
            <a:endParaRPr lang="ko-KR" altLang="en-US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xmlns="" id="{03504E55-87BF-438D-B3A2-EFCDCBC534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3074" y="4235807"/>
            <a:ext cx="4029880" cy="885825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xmlns="" id="{6B35B84F-2335-4292-A82B-987EC3A8C7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09237" y="2647836"/>
            <a:ext cx="3771900" cy="885825"/>
          </a:xfrm>
          <a:prstGeom prst="rect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</p:pic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xmlns="" id="{CDA05489-1540-4E07-A803-528B2D332641}"/>
              </a:ext>
            </a:extLst>
          </p:cNvPr>
          <p:cNvCxnSpPr>
            <a:cxnSpLocks/>
          </p:cNvCxnSpPr>
          <p:nvPr/>
        </p:nvCxnSpPr>
        <p:spPr>
          <a:xfrm>
            <a:off x="9788176" y="3636110"/>
            <a:ext cx="0" cy="465355"/>
          </a:xfrm>
          <a:prstGeom prst="straightConnector1">
            <a:avLst/>
          </a:prstGeom>
          <a:ln w="889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0125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5F334FE9-3496-4835-93CD-D4AF9F6884C4}"/>
              </a:ext>
            </a:extLst>
          </p:cNvPr>
          <p:cNvSpPr txBox="1"/>
          <p:nvPr/>
        </p:nvSpPr>
        <p:spPr>
          <a:xfrm>
            <a:off x="8473440" y="6350044"/>
            <a:ext cx="35973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3.5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손실 함수 분류 </a:t>
            </a:r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다중 분류 문제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7C8C3E6B-14C5-4366-9B67-FD702147F66A}"/>
              </a:ext>
            </a:extLst>
          </p:cNvPr>
          <p:cNvSpPr txBox="1"/>
          <p:nvPr/>
        </p:nvSpPr>
        <p:spPr>
          <a:xfrm>
            <a:off x="564279" y="740975"/>
            <a:ext cx="10329864" cy="707886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fontAlgn="base"/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 Cross-Entropy</a:t>
            </a:r>
            <a:endParaRPr lang="ko-KR" altLang="en-US" sz="4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1FCF44C7-E400-4E9C-AD08-4E1A244B4CE3}"/>
              </a:ext>
            </a:extLst>
          </p:cNvPr>
          <p:cNvSpPr txBox="1"/>
          <p:nvPr/>
        </p:nvSpPr>
        <p:spPr>
          <a:xfrm>
            <a:off x="1576579" y="2967335"/>
            <a:ext cx="9038842" cy="92333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fontAlgn="base"/>
            <a:r>
              <a:rPr lang="ko-KR" altLang="en-US" sz="5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엔트로피 </a:t>
            </a:r>
            <a:r>
              <a:rPr lang="en-US" altLang="ko-KR" sz="5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= </a:t>
            </a:r>
            <a:r>
              <a:rPr lang="ko-KR" altLang="en-US" sz="5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놀람의 정도</a:t>
            </a:r>
            <a:r>
              <a:rPr lang="en-US" altLang="ko-KR" sz="5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5400" dirty="0">
                <a:solidFill>
                  <a:schemeClr val="accent4">
                    <a:lumMod val="60000"/>
                    <a:lumOff val="4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불확실성</a:t>
            </a:r>
          </a:p>
        </p:txBody>
      </p:sp>
    </p:spTree>
    <p:extLst>
      <p:ext uri="{BB962C8B-B14F-4D97-AF65-F5344CB8AC3E}">
        <p14:creationId xmlns:p14="http://schemas.microsoft.com/office/powerpoint/2010/main" val="1529915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5F334FE9-3496-4835-93CD-D4AF9F6884C4}"/>
              </a:ext>
            </a:extLst>
          </p:cNvPr>
          <p:cNvSpPr txBox="1"/>
          <p:nvPr/>
        </p:nvSpPr>
        <p:spPr>
          <a:xfrm>
            <a:off x="8473440" y="6350044"/>
            <a:ext cx="35973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3.5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손실 함수 분류 </a:t>
            </a:r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다중 분류 문제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7C8C3E6B-14C5-4366-9B67-FD702147F66A}"/>
              </a:ext>
            </a:extLst>
          </p:cNvPr>
          <p:cNvSpPr txBox="1"/>
          <p:nvPr/>
        </p:nvSpPr>
        <p:spPr>
          <a:xfrm>
            <a:off x="564279" y="740975"/>
            <a:ext cx="10329864" cy="707886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fontAlgn="base"/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 Cross-Entropy</a:t>
            </a:r>
            <a:endParaRPr lang="ko-KR" altLang="en-US" sz="4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47CE68F4-1E74-4641-8C99-900C204C02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7124" y="1690505"/>
            <a:ext cx="8557752" cy="2324427"/>
          </a:xfrm>
          <a:prstGeom prst="rect">
            <a:avLst/>
          </a:prstGeom>
          <a:ln w="38100"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8D56AC30-3798-435C-9CCA-8800B25128F8}"/>
              </a:ext>
            </a:extLst>
          </p:cNvPr>
          <p:cNvSpPr txBox="1"/>
          <p:nvPr/>
        </p:nvSpPr>
        <p:spPr>
          <a:xfrm>
            <a:off x="2089661" y="4826893"/>
            <a:ext cx="80126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accent4">
                    <a:lumMod val="60000"/>
                    <a:lumOff val="4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틀릴 수 있는 정보의 양</a:t>
            </a: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</a:t>
            </a:r>
            <a:r>
              <a:rPr lang="ko-KR" altLang="en-US" sz="28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예측값</a:t>
            </a: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)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을 가지고 불확실성을 표현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EC77FA4A-4762-4FBA-BC4B-5BB2DB564395}"/>
              </a:ext>
            </a:extLst>
          </p:cNvPr>
          <p:cNvSpPr/>
          <p:nvPr/>
        </p:nvSpPr>
        <p:spPr>
          <a:xfrm>
            <a:off x="7812911" y="2852718"/>
            <a:ext cx="949124" cy="931255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xmlns="" id="{626F9B5C-33C3-4860-A4C4-5791D6ED7D06}"/>
              </a:ext>
            </a:extLst>
          </p:cNvPr>
          <p:cNvSpPr/>
          <p:nvPr/>
        </p:nvSpPr>
        <p:spPr>
          <a:xfrm>
            <a:off x="9323003" y="2387090"/>
            <a:ext cx="949124" cy="931255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743728FC-7B12-4D1F-8859-1EF38B2EF305}"/>
              </a:ext>
            </a:extLst>
          </p:cNvPr>
          <p:cNvSpPr txBox="1"/>
          <p:nvPr/>
        </p:nvSpPr>
        <p:spPr>
          <a:xfrm>
            <a:off x="7766773" y="3836963"/>
            <a:ext cx="104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정보의 양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F7C4650A-F2A0-4242-B617-716C1B17A540}"/>
              </a:ext>
            </a:extLst>
          </p:cNvPr>
          <p:cNvSpPr txBox="1"/>
          <p:nvPr/>
        </p:nvSpPr>
        <p:spPr>
          <a:xfrm>
            <a:off x="9188357" y="3375323"/>
            <a:ext cx="12184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0070C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정보의 확률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1BC80F97-1A5B-4B67-BDCE-441FFFA063FC}"/>
              </a:ext>
            </a:extLst>
          </p:cNvPr>
          <p:cNvSpPr txBox="1"/>
          <p:nvPr/>
        </p:nvSpPr>
        <p:spPr>
          <a:xfrm>
            <a:off x="7789842" y="4105146"/>
            <a:ext cx="995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= </a:t>
            </a:r>
            <a:r>
              <a:rPr lang="ko-KR" altLang="en-US" dirty="0" err="1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예측값</a:t>
            </a:r>
            <a:endParaRPr lang="ko-KR" altLang="en-US" dirty="0">
              <a:solidFill>
                <a:srgbClr val="FF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C8903961-C15E-4DE0-83A7-3047B2BBAF18}"/>
              </a:ext>
            </a:extLst>
          </p:cNvPr>
          <p:cNvSpPr txBox="1"/>
          <p:nvPr/>
        </p:nvSpPr>
        <p:spPr>
          <a:xfrm>
            <a:off x="9302336" y="3699523"/>
            <a:ext cx="990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= </a:t>
            </a:r>
            <a:r>
              <a:rPr lang="ko-KR" altLang="en-US" dirty="0" err="1">
                <a:solidFill>
                  <a:srgbClr val="0070C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정답값</a:t>
            </a:r>
            <a:endParaRPr lang="ko-KR" altLang="en-US" dirty="0">
              <a:solidFill>
                <a:srgbClr val="0070C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45105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7707FCD0-84BA-4FAF-9EC0-C7427F3C8653}"/>
              </a:ext>
            </a:extLst>
          </p:cNvPr>
          <p:cNvSpPr txBox="1"/>
          <p:nvPr/>
        </p:nvSpPr>
        <p:spPr>
          <a:xfrm>
            <a:off x="514349" y="623025"/>
            <a:ext cx="84625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3.5.7 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충분히 큰 중간층을 두어야 하는 이유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5F334FE9-3496-4835-93CD-D4AF9F6884C4}"/>
              </a:ext>
            </a:extLst>
          </p:cNvPr>
          <p:cNvSpPr txBox="1"/>
          <p:nvPr/>
        </p:nvSpPr>
        <p:spPr>
          <a:xfrm>
            <a:off x="8473440" y="6350044"/>
            <a:ext cx="35973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3.5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손실 함수 분류 </a:t>
            </a:r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다중 분류 문제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3A7B800F-9DE9-4A4B-88EE-D22F7EF3797B}"/>
              </a:ext>
            </a:extLst>
          </p:cNvPr>
          <p:cNvSpPr txBox="1"/>
          <p:nvPr/>
        </p:nvSpPr>
        <p:spPr>
          <a:xfrm>
            <a:off x="731427" y="1330911"/>
            <a:ext cx="10329864" cy="52322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fontAlgn="base"/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 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정보 병목이 있는 모델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B5D7E26C-9B2A-440A-BFC0-890C148A0D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3421" y="2038797"/>
            <a:ext cx="8629650" cy="3990975"/>
          </a:xfrm>
          <a:prstGeom prst="rect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</p:pic>
      <p:sp>
        <p:nvSpPr>
          <p:cNvPr id="3" name="직사각형 2"/>
          <p:cNvSpPr/>
          <p:nvPr/>
        </p:nvSpPr>
        <p:spPr>
          <a:xfrm>
            <a:off x="1088232" y="2724150"/>
            <a:ext cx="5729287" cy="295275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0661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7707FCD0-84BA-4FAF-9EC0-C7427F3C8653}"/>
              </a:ext>
            </a:extLst>
          </p:cNvPr>
          <p:cNvSpPr txBox="1"/>
          <p:nvPr/>
        </p:nvSpPr>
        <p:spPr>
          <a:xfrm>
            <a:off x="514350" y="623025"/>
            <a:ext cx="69079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3.1 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신경망의 구조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5F334FE9-3496-4835-93CD-D4AF9F6884C4}"/>
              </a:ext>
            </a:extLst>
          </p:cNvPr>
          <p:cNvSpPr txBox="1"/>
          <p:nvPr/>
        </p:nvSpPr>
        <p:spPr>
          <a:xfrm>
            <a:off x="10099025" y="6350044"/>
            <a:ext cx="19717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3</a:t>
            </a:r>
            <a:r>
              <a:rPr lang="en-US" altLang="ko-KR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.1 </a:t>
            </a:r>
            <a:r>
              <a:rPr lang="ko-KR" altLang="en-US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신경망의 구조</a:t>
            </a:r>
            <a:endParaRPr lang="ko-KR" altLang="en-US" sz="2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AA92FAE0-A43C-44A2-9D8E-A4A5ABC9BCD9}"/>
              </a:ext>
            </a:extLst>
          </p:cNvPr>
          <p:cNvSpPr txBox="1"/>
          <p:nvPr/>
        </p:nvSpPr>
        <p:spPr>
          <a:xfrm>
            <a:off x="944227" y="1439089"/>
            <a:ext cx="10303546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신경망 훈련의 요소들</a:t>
            </a:r>
            <a:endParaRPr lang="en-US" altLang="ko-KR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endParaRPr lang="en-US" altLang="ko-KR" sz="28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</a:t>
            </a: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- 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입력 데이터와 그에 상응하는 타깃</a:t>
            </a:r>
            <a:endParaRPr lang="en-US" altLang="ko-KR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- 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네트워크를 구성하는 층</a:t>
            </a:r>
            <a:endParaRPr lang="en-US" altLang="ko-KR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- 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학습에 사용할 피드백 신호를 </a:t>
            </a:r>
            <a:endParaRPr lang="en-US" altLang="ko-KR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 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정의하는 손실 함수</a:t>
            </a:r>
            <a:endParaRPr lang="en-US" altLang="ko-KR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- 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학습 진행 방식을 결정하는 </a:t>
            </a:r>
            <a:r>
              <a:rPr lang="ko-KR" altLang="en-US" sz="28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옵티마이저</a:t>
            </a:r>
            <a:endParaRPr lang="en-US" altLang="ko-KR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16" name="Picture 2" descr="https://postfiles.pstatic.net/MjAxOTAzMThfMjkz/MDAxNTUyODkxNDY4Nzk4.GHA4jzNWMeu5mUSIqxT3pE7tapS0ehvmVyefqNEdtYkg.7gCrBCJeUmZukjPjsScIPIwCw3CBT1Jr-RXVXKKd6cMg.PNG.dnjswns2280/image.png?type=w77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2292" y="1522435"/>
            <a:ext cx="3476625" cy="3305175"/>
          </a:xfrm>
          <a:prstGeom prst="rect">
            <a:avLst/>
          </a:prstGeom>
          <a:noFill/>
          <a:ln w="57150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059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7707FCD0-84BA-4FAF-9EC0-C7427F3C8653}"/>
              </a:ext>
            </a:extLst>
          </p:cNvPr>
          <p:cNvSpPr txBox="1"/>
          <p:nvPr/>
        </p:nvSpPr>
        <p:spPr>
          <a:xfrm>
            <a:off x="514349" y="623025"/>
            <a:ext cx="84625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3.5.7 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충분히 큰 중간층을 두어야 하는 이유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5F334FE9-3496-4835-93CD-D4AF9F6884C4}"/>
              </a:ext>
            </a:extLst>
          </p:cNvPr>
          <p:cNvSpPr txBox="1"/>
          <p:nvPr/>
        </p:nvSpPr>
        <p:spPr>
          <a:xfrm>
            <a:off x="8473440" y="6350044"/>
            <a:ext cx="35973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3.5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손실 함수 분류 </a:t>
            </a:r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다중 분류 문제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3A7B800F-9DE9-4A4B-88EE-D22F7EF3797B}"/>
              </a:ext>
            </a:extLst>
          </p:cNvPr>
          <p:cNvSpPr txBox="1"/>
          <p:nvPr/>
        </p:nvSpPr>
        <p:spPr>
          <a:xfrm>
            <a:off x="731427" y="1330911"/>
            <a:ext cx="10329864" cy="52322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fontAlgn="base"/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 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정보 병목이 있는 모델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2921" y="4167758"/>
            <a:ext cx="9688370" cy="1172337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2921" y="2230740"/>
            <a:ext cx="9636515" cy="1122060"/>
          </a:xfrm>
          <a:prstGeom prst="rect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</p:pic>
      <p:cxnSp>
        <p:nvCxnSpPr>
          <p:cNvPr id="12" name="직선 화살표 연결선 11"/>
          <p:cNvCxnSpPr/>
          <p:nvPr/>
        </p:nvCxnSpPr>
        <p:spPr>
          <a:xfrm>
            <a:off x="6191178" y="3554007"/>
            <a:ext cx="0" cy="40534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4091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5F334FE9-3496-4835-93CD-D4AF9F6884C4}"/>
              </a:ext>
            </a:extLst>
          </p:cNvPr>
          <p:cNvSpPr txBox="1"/>
          <p:nvPr/>
        </p:nvSpPr>
        <p:spPr>
          <a:xfrm>
            <a:off x="8473440" y="6350044"/>
            <a:ext cx="35973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3.5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손실 함수 분류 </a:t>
            </a:r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다중 분류 문제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3A7B800F-9DE9-4A4B-88EE-D22F7EF3797B}"/>
              </a:ext>
            </a:extLst>
          </p:cNvPr>
          <p:cNvSpPr txBox="1"/>
          <p:nvPr/>
        </p:nvSpPr>
        <p:spPr>
          <a:xfrm>
            <a:off x="731427" y="1330911"/>
            <a:ext cx="10329864" cy="52322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fontAlgn="base"/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 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병목 현상이란</a:t>
            </a: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?</a:t>
            </a:r>
            <a:endParaRPr lang="ko-KR" altLang="en-US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088" y="2251061"/>
            <a:ext cx="6130290" cy="2855097"/>
          </a:xfrm>
          <a:prstGeom prst="rect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7052022" y="1200099"/>
            <a:ext cx="474069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"</a:t>
            </a:r>
            <a:r>
              <a:rPr lang="ko-KR" altLang="en-US" sz="2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물은 넓은 입구를 통해 나오는 것 보다 작은 병목을 통해서 나오는 경우에 더 적은 양이 유출된다</a:t>
            </a:r>
            <a:r>
              <a:rPr lang="en-US" altLang="ko-KR" sz="2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"</a:t>
            </a:r>
            <a:endParaRPr lang="ko-KR" altLang="en-US" sz="24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052022" y="3739867"/>
            <a:ext cx="4740696" cy="2308324"/>
          </a:xfrm>
          <a:prstGeom prst="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"</a:t>
            </a:r>
            <a:r>
              <a:rPr lang="ko-KR" altLang="en-US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데이터는 </a:t>
            </a:r>
            <a:r>
              <a:rPr lang="ko-KR" altLang="en-US" sz="24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노드</a:t>
            </a:r>
            <a:r>
              <a:rPr lang="ko-KR" altLang="en-US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수가 많은 층을 통해 나오는 것 보다 </a:t>
            </a:r>
            <a:r>
              <a:rPr lang="ko-KR" altLang="en-US" sz="24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노드</a:t>
            </a:r>
            <a:r>
              <a:rPr lang="ko-KR" altLang="en-US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수가 </a:t>
            </a:r>
            <a:r>
              <a:rPr lang="ko-KR" altLang="en-US" sz="24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적은층을</a:t>
            </a:r>
            <a:r>
              <a:rPr lang="ko-KR" altLang="en-US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통해서 나오는 경우에 더 </a:t>
            </a:r>
            <a:r>
              <a:rPr lang="ko-KR" altLang="en-US" sz="24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불충분한 양이 출력</a:t>
            </a:r>
            <a:r>
              <a:rPr lang="ko-KR" altLang="en-US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된다</a:t>
            </a:r>
            <a:r>
              <a:rPr lang="en-US" altLang="ko-KR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“ =&gt; </a:t>
            </a:r>
            <a:r>
              <a:rPr lang="ko-KR" altLang="en-US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학습 효과 </a:t>
            </a:r>
            <a:endParaRPr lang="ko-KR" altLang="en-US" sz="24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cxnSp>
        <p:nvCxnSpPr>
          <p:cNvPr id="14" name="직선 화살표 연결선 13"/>
          <p:cNvCxnSpPr/>
          <p:nvPr/>
        </p:nvCxnSpPr>
        <p:spPr>
          <a:xfrm>
            <a:off x="9422370" y="2942856"/>
            <a:ext cx="0" cy="605980"/>
          </a:xfrm>
          <a:prstGeom prst="straightConnector1">
            <a:avLst/>
          </a:prstGeom>
          <a:ln w="762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/>
          <p:nvPr/>
        </p:nvCxnSpPr>
        <p:spPr>
          <a:xfrm flipH="1">
            <a:off x="9265186" y="5539889"/>
            <a:ext cx="1112" cy="388590"/>
          </a:xfrm>
          <a:prstGeom prst="straightConnector1">
            <a:avLst/>
          </a:prstGeom>
          <a:ln w="508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7707FCD0-84BA-4FAF-9EC0-C7427F3C8653}"/>
              </a:ext>
            </a:extLst>
          </p:cNvPr>
          <p:cNvSpPr txBox="1"/>
          <p:nvPr/>
        </p:nvSpPr>
        <p:spPr>
          <a:xfrm>
            <a:off x="514349" y="623025"/>
            <a:ext cx="84625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3.5.7 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충분히 큰 중간층을 두어야 하는 이유</a:t>
            </a:r>
          </a:p>
        </p:txBody>
      </p:sp>
    </p:spTree>
    <p:extLst>
      <p:ext uri="{BB962C8B-B14F-4D97-AF65-F5344CB8AC3E}">
        <p14:creationId xmlns:p14="http://schemas.microsoft.com/office/powerpoint/2010/main" val="274545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8F96DBE1-F5E8-4C3E-808B-21EE8F0AC727}"/>
              </a:ext>
            </a:extLst>
          </p:cNvPr>
          <p:cNvSpPr txBox="1"/>
          <p:nvPr/>
        </p:nvSpPr>
        <p:spPr>
          <a:xfrm>
            <a:off x="2402416" y="2551837"/>
            <a:ext cx="738716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accent1">
                        <a:lumMod val="75000"/>
                      </a:schemeClr>
                    </a:gs>
                  </a:gsLst>
                  <a:lin ang="5400000" scaled="0"/>
                  <a:tileRect/>
                </a:gra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3.6</a:t>
            </a:r>
          </a:p>
          <a:p>
            <a:pPr algn="ctr"/>
            <a:r>
              <a:rPr lang="ko-KR" altLang="en-US" sz="54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accent1">
                        <a:lumMod val="75000"/>
                      </a:schemeClr>
                    </a:gs>
                  </a:gsLst>
                  <a:lin ang="5400000" scaled="0"/>
                  <a:tileRect/>
                </a:gra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주택</a:t>
            </a:r>
            <a:r>
              <a:rPr lang="en-US" altLang="ko-KR" sz="54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accent1">
                        <a:lumMod val="75000"/>
                      </a:schemeClr>
                    </a:gs>
                  </a:gsLst>
                  <a:lin ang="5400000" scaled="0"/>
                  <a:tileRect/>
                </a:gra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54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accent1">
                        <a:lumMod val="75000"/>
                      </a:schemeClr>
                    </a:gs>
                  </a:gsLst>
                  <a:lin ang="5400000" scaled="0"/>
                  <a:tileRect/>
                </a:gra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가격 예측 </a:t>
            </a:r>
            <a:r>
              <a:rPr lang="en-US" altLang="ko-KR" sz="54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accent1">
                        <a:lumMod val="75000"/>
                      </a:schemeClr>
                    </a:gs>
                  </a:gsLst>
                  <a:lin ang="5400000" scaled="0"/>
                  <a:tileRect/>
                </a:gra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54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accent1">
                        <a:lumMod val="75000"/>
                      </a:schemeClr>
                    </a:gs>
                  </a:gsLst>
                  <a:lin ang="5400000" scaled="0"/>
                  <a:tileRect/>
                </a:gra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회귀 문제</a:t>
            </a:r>
          </a:p>
        </p:txBody>
      </p:sp>
    </p:spTree>
    <p:extLst>
      <p:ext uri="{BB962C8B-B14F-4D97-AF65-F5344CB8AC3E}">
        <p14:creationId xmlns:p14="http://schemas.microsoft.com/office/powerpoint/2010/main" val="3084569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7707FCD0-84BA-4FAF-9EC0-C7427F3C8653}"/>
              </a:ext>
            </a:extLst>
          </p:cNvPr>
          <p:cNvSpPr txBox="1"/>
          <p:nvPr/>
        </p:nvSpPr>
        <p:spPr>
          <a:xfrm>
            <a:off x="514350" y="623025"/>
            <a:ext cx="69079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3.6 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주택</a:t>
            </a:r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가격 예측 </a:t>
            </a:r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회귀 문제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5F334FE9-3496-4835-93CD-D4AF9F6884C4}"/>
              </a:ext>
            </a:extLst>
          </p:cNvPr>
          <p:cNvSpPr txBox="1"/>
          <p:nvPr/>
        </p:nvSpPr>
        <p:spPr>
          <a:xfrm>
            <a:off x="8872151" y="6350044"/>
            <a:ext cx="31986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3.6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주택</a:t>
            </a:r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가격 예측 </a:t>
            </a:r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회귀 문제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AA92FAE0-A43C-44A2-9D8E-A4A5ABC9BCD9}"/>
              </a:ext>
            </a:extLst>
          </p:cNvPr>
          <p:cNvSpPr txBox="1"/>
          <p:nvPr/>
        </p:nvSpPr>
        <p:spPr>
          <a:xfrm>
            <a:off x="944227" y="1439089"/>
            <a:ext cx="103035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＃ 분류와 회귀 알고리즘</a:t>
            </a:r>
            <a:endParaRPr lang="ko-KR" altLang="en-US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4680670" y="3116459"/>
            <a:ext cx="1182300" cy="642609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81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4892547" y="3176153"/>
            <a:ext cx="7585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분류</a:t>
            </a:r>
          </a:p>
        </p:txBody>
      </p:sp>
      <p:sp>
        <p:nvSpPr>
          <p:cNvPr id="17" name="모서리가 둥근 직사각형 16"/>
          <p:cNvSpPr/>
          <p:nvPr/>
        </p:nvSpPr>
        <p:spPr>
          <a:xfrm>
            <a:off x="4681863" y="5015518"/>
            <a:ext cx="1182300" cy="642609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81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4866898" y="5075212"/>
            <a:ext cx="8098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회귀</a:t>
            </a:r>
          </a:p>
        </p:txBody>
      </p:sp>
      <p:cxnSp>
        <p:nvCxnSpPr>
          <p:cNvPr id="6" name="꺾인 연결선 5"/>
          <p:cNvCxnSpPr>
            <a:stCxn id="2" idx="3"/>
            <a:endCxn id="54" idx="1"/>
          </p:cNvCxnSpPr>
          <p:nvPr/>
        </p:nvCxnSpPr>
        <p:spPr>
          <a:xfrm>
            <a:off x="5862970" y="3437764"/>
            <a:ext cx="913736" cy="845029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6319838" y="2559368"/>
            <a:ext cx="1276" cy="87839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/>
          <p:cNvCxnSpPr/>
          <p:nvPr/>
        </p:nvCxnSpPr>
        <p:spPr>
          <a:xfrm>
            <a:off x="6296487" y="2566513"/>
            <a:ext cx="48021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6776706" y="4021183"/>
            <a:ext cx="20954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로지스틱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회귀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6776707" y="3198056"/>
            <a:ext cx="14991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다중 분류</a:t>
            </a:r>
          </a:p>
        </p:txBody>
      </p:sp>
      <p:cxnSp>
        <p:nvCxnSpPr>
          <p:cNvPr id="58" name="직선 화살표 연결선 57"/>
          <p:cNvCxnSpPr/>
          <p:nvPr/>
        </p:nvCxnSpPr>
        <p:spPr>
          <a:xfrm>
            <a:off x="6296486" y="3435383"/>
            <a:ext cx="48021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6776706" y="2325893"/>
            <a:ext cx="15247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이진 분류</a:t>
            </a:r>
          </a:p>
        </p:txBody>
      </p:sp>
      <p:sp>
        <p:nvSpPr>
          <p:cNvPr id="67" name="모서리가 둥근 직사각형 66"/>
          <p:cNvSpPr/>
          <p:nvPr/>
        </p:nvSpPr>
        <p:spPr>
          <a:xfrm>
            <a:off x="2217205" y="3699082"/>
            <a:ext cx="1490446" cy="774170"/>
          </a:xfrm>
          <a:prstGeom prst="roundRect">
            <a:avLst/>
          </a:prstGeom>
          <a:gradFill flip="none" rotWithShape="1">
            <a:gsLst>
              <a:gs pos="0">
                <a:srgbClr val="00B0F0">
                  <a:tint val="66000"/>
                  <a:satMod val="160000"/>
                </a:srgbClr>
              </a:gs>
              <a:gs pos="50000">
                <a:srgbClr val="00B0F0">
                  <a:tint val="44500"/>
                  <a:satMod val="160000"/>
                </a:srgbClr>
              </a:gs>
              <a:gs pos="100000">
                <a:srgbClr val="00B0F0">
                  <a:tint val="23500"/>
                  <a:satMod val="160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TextBox 65"/>
          <p:cNvSpPr txBox="1"/>
          <p:nvPr/>
        </p:nvSpPr>
        <p:spPr>
          <a:xfrm>
            <a:off x="2506360" y="3793779"/>
            <a:ext cx="9121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예측</a:t>
            </a:r>
          </a:p>
        </p:txBody>
      </p:sp>
      <p:cxnSp>
        <p:nvCxnSpPr>
          <p:cNvPr id="68" name="꺾인 연결선 67"/>
          <p:cNvCxnSpPr>
            <a:endCxn id="17" idx="1"/>
          </p:cNvCxnSpPr>
          <p:nvPr/>
        </p:nvCxnSpPr>
        <p:spPr>
          <a:xfrm rot="16200000" flipH="1">
            <a:off x="3803896" y="4458856"/>
            <a:ext cx="1238590" cy="517344"/>
          </a:xfrm>
          <a:prstGeom prst="bentConnector2">
            <a:avLst/>
          </a:prstGeom>
          <a:ln w="38100">
            <a:solidFill>
              <a:srgbClr val="F757B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8"/>
          <p:cNvCxnSpPr/>
          <p:nvPr/>
        </p:nvCxnSpPr>
        <p:spPr>
          <a:xfrm>
            <a:off x="4164519" y="3457285"/>
            <a:ext cx="0" cy="666208"/>
          </a:xfrm>
          <a:prstGeom prst="line">
            <a:avLst/>
          </a:prstGeom>
          <a:ln w="38100">
            <a:solidFill>
              <a:srgbClr val="F757B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화살표 연결선 69"/>
          <p:cNvCxnSpPr/>
          <p:nvPr/>
        </p:nvCxnSpPr>
        <p:spPr>
          <a:xfrm>
            <a:off x="4149185" y="3457285"/>
            <a:ext cx="531480" cy="0"/>
          </a:xfrm>
          <a:prstGeom prst="straightConnector1">
            <a:avLst/>
          </a:prstGeom>
          <a:ln w="38100">
            <a:solidFill>
              <a:srgbClr val="F757B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연결선 84"/>
          <p:cNvCxnSpPr>
            <a:stCxn id="67" idx="3"/>
          </p:cNvCxnSpPr>
          <p:nvPr/>
        </p:nvCxnSpPr>
        <p:spPr>
          <a:xfrm flipV="1">
            <a:off x="3707651" y="4086166"/>
            <a:ext cx="456868" cy="1"/>
          </a:xfrm>
          <a:prstGeom prst="line">
            <a:avLst/>
          </a:prstGeom>
          <a:ln w="38100">
            <a:solidFill>
              <a:srgbClr val="F757B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/>
          <p:cNvSpPr txBox="1"/>
          <p:nvPr/>
        </p:nvSpPr>
        <p:spPr>
          <a:xfrm>
            <a:off x="8275835" y="2437343"/>
            <a:ext cx="20576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Ex)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영화 리뷰 분류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8275835" y="3340163"/>
            <a:ext cx="20239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Ex)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뉴스 기사 분류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8848872" y="4144293"/>
            <a:ext cx="18267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Ex)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감염 </a:t>
            </a:r>
            <a:r>
              <a:rPr lang="ko-KR" altLang="en-US" sz="2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비감염</a:t>
            </a:r>
            <a:endParaRPr lang="ko-KR" altLang="en-US" sz="2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6049198" y="5136767"/>
            <a:ext cx="40293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Ex)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기온 예측</a:t>
            </a:r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프로젝트 완료 시간 예측</a:t>
            </a:r>
          </a:p>
        </p:txBody>
      </p:sp>
    </p:spTree>
    <p:extLst>
      <p:ext uri="{BB962C8B-B14F-4D97-AF65-F5344CB8AC3E}">
        <p14:creationId xmlns:p14="http://schemas.microsoft.com/office/powerpoint/2010/main" val="77145674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7707FCD0-84BA-4FAF-9EC0-C7427F3C8653}"/>
              </a:ext>
            </a:extLst>
          </p:cNvPr>
          <p:cNvSpPr txBox="1"/>
          <p:nvPr/>
        </p:nvSpPr>
        <p:spPr>
          <a:xfrm>
            <a:off x="514350" y="623025"/>
            <a:ext cx="69079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3.6.1 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보스턴 주택 가격 </a:t>
            </a:r>
            <a:r>
              <a:rPr lang="ko-KR" altLang="en-US" sz="4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데이터셋</a:t>
            </a:r>
            <a:endParaRPr lang="ko-KR" altLang="en-US" sz="4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5F334FE9-3496-4835-93CD-D4AF9F6884C4}"/>
              </a:ext>
            </a:extLst>
          </p:cNvPr>
          <p:cNvSpPr txBox="1"/>
          <p:nvPr/>
        </p:nvSpPr>
        <p:spPr>
          <a:xfrm>
            <a:off x="8872151" y="6350044"/>
            <a:ext cx="31986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3.6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주택</a:t>
            </a:r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가격 예측 </a:t>
            </a:r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회귀 문제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350" y="2142062"/>
            <a:ext cx="5606364" cy="3665001"/>
          </a:xfrm>
          <a:prstGeom prst="rect">
            <a:avLst/>
          </a:prstGeom>
          <a:ln w="57150">
            <a:solidFill>
              <a:srgbClr val="00B0F0"/>
            </a:solidFill>
          </a:ln>
        </p:spPr>
      </p:pic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AA92FAE0-A43C-44A2-9D8E-A4A5ABC9BCD9}"/>
              </a:ext>
            </a:extLst>
          </p:cNvPr>
          <p:cNvSpPr txBox="1"/>
          <p:nvPr/>
        </p:nvSpPr>
        <p:spPr>
          <a:xfrm>
            <a:off x="944227" y="1439089"/>
            <a:ext cx="103035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＃ 데이터 준비</a:t>
            </a:r>
            <a:endParaRPr lang="ko-KR" altLang="en-US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1862" y="2142062"/>
            <a:ext cx="5440578" cy="3668002"/>
          </a:xfrm>
          <a:prstGeom prst="rect">
            <a:avLst/>
          </a:prstGeom>
          <a:ln w="57150"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372585582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7707FCD0-84BA-4FAF-9EC0-C7427F3C8653}"/>
              </a:ext>
            </a:extLst>
          </p:cNvPr>
          <p:cNvSpPr txBox="1"/>
          <p:nvPr/>
        </p:nvSpPr>
        <p:spPr>
          <a:xfrm>
            <a:off x="514350" y="623025"/>
            <a:ext cx="69079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3.6.3 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모델 구성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5F334FE9-3496-4835-93CD-D4AF9F6884C4}"/>
              </a:ext>
            </a:extLst>
          </p:cNvPr>
          <p:cNvSpPr txBox="1"/>
          <p:nvPr/>
        </p:nvSpPr>
        <p:spPr>
          <a:xfrm>
            <a:off x="8872151" y="6350044"/>
            <a:ext cx="31986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3.6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주택</a:t>
            </a:r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가격 예측 </a:t>
            </a:r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회귀 문제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350" y="1514990"/>
            <a:ext cx="9979901" cy="3370048"/>
          </a:xfrm>
          <a:prstGeom prst="rect">
            <a:avLst/>
          </a:prstGeom>
          <a:ln w="57150">
            <a:solidFill>
              <a:srgbClr val="00B0F0"/>
            </a:solidFill>
          </a:ln>
        </p:spPr>
      </p:pic>
      <p:cxnSp>
        <p:nvCxnSpPr>
          <p:cNvPr id="9" name="직선 화살표 연결선 8"/>
          <p:cNvCxnSpPr/>
          <p:nvPr/>
        </p:nvCxnSpPr>
        <p:spPr>
          <a:xfrm>
            <a:off x="4199375" y="4014788"/>
            <a:ext cx="872688" cy="0"/>
          </a:xfrm>
          <a:prstGeom prst="straightConnector1">
            <a:avLst/>
          </a:prstGeom>
          <a:ln w="57150">
            <a:solidFill>
              <a:srgbClr val="F757B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072063" y="3830122"/>
            <a:ext cx="50513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757BE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출력은 예측한 값 </a:t>
            </a:r>
            <a:r>
              <a:rPr lang="en-US" altLang="ko-KR" dirty="0">
                <a:solidFill>
                  <a:srgbClr val="F757BE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1</a:t>
            </a:r>
            <a:r>
              <a:rPr lang="ko-KR" altLang="en-US" dirty="0">
                <a:solidFill>
                  <a:srgbClr val="F757BE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개만 나와야 함</a:t>
            </a:r>
            <a:r>
              <a:rPr lang="en-US" altLang="ko-KR" dirty="0">
                <a:solidFill>
                  <a:srgbClr val="F757BE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</a:t>
            </a:r>
            <a:r>
              <a:rPr lang="ko-KR" altLang="en-US" dirty="0">
                <a:solidFill>
                  <a:srgbClr val="F757BE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주택가격의 중간 값</a:t>
            </a:r>
            <a:r>
              <a:rPr lang="en-US" altLang="ko-KR" dirty="0">
                <a:solidFill>
                  <a:srgbClr val="F757BE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)</a:t>
            </a:r>
            <a:endParaRPr lang="ko-KR" altLang="en-US" dirty="0">
              <a:solidFill>
                <a:srgbClr val="F757BE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cxnSp>
        <p:nvCxnSpPr>
          <p:cNvPr id="16" name="직선 연결선 15"/>
          <p:cNvCxnSpPr/>
          <p:nvPr/>
        </p:nvCxnSpPr>
        <p:spPr>
          <a:xfrm>
            <a:off x="2685535" y="4431957"/>
            <a:ext cx="5626443" cy="0"/>
          </a:xfrm>
          <a:prstGeom prst="line">
            <a:avLst/>
          </a:prstGeom>
          <a:ln w="38100">
            <a:solidFill>
              <a:srgbClr val="F757B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992143" y="5001856"/>
            <a:ext cx="104317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RMSProp</a:t>
            </a:r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: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가중치를 최적화할 때 손실함수의 오래된 기울기 정보보다 최근 기울기 정보를 더 많이 반영</a:t>
            </a:r>
            <a:endParaRPr lang="en-US" altLang="ko-KR" sz="2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22" name="오른쪽 화살표 21"/>
          <p:cNvSpPr/>
          <p:nvPr/>
        </p:nvSpPr>
        <p:spPr>
          <a:xfrm>
            <a:off x="514348" y="5076923"/>
            <a:ext cx="477795" cy="256036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오른쪽 화살표 23"/>
          <p:cNvSpPr/>
          <p:nvPr/>
        </p:nvSpPr>
        <p:spPr>
          <a:xfrm>
            <a:off x="514346" y="5850195"/>
            <a:ext cx="477795" cy="256036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오른쪽 화살표 24"/>
          <p:cNvSpPr/>
          <p:nvPr/>
        </p:nvSpPr>
        <p:spPr>
          <a:xfrm>
            <a:off x="514347" y="5463559"/>
            <a:ext cx="477795" cy="256036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992143" y="5391522"/>
            <a:ext cx="48894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MSE(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평균 제곱 오차</a:t>
            </a:r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) : (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예측 </a:t>
            </a:r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-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정답</a:t>
            </a:r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)^2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의 평균</a:t>
            </a:r>
            <a:endParaRPr lang="en-US" altLang="ko-KR" sz="2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992143" y="5791632"/>
            <a:ext cx="47275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MAE(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평균 절대 오차</a:t>
            </a:r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) : |(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예측</a:t>
            </a:r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-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정답</a:t>
            </a:r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)|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의 평균</a:t>
            </a:r>
            <a:endParaRPr lang="en-US" altLang="ko-KR" sz="2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75306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1" grpId="0"/>
      <p:bldP spid="22" grpId="0" animBg="1"/>
      <p:bldP spid="24" grpId="0" animBg="1"/>
      <p:bldP spid="25" grpId="0" animBg="1"/>
      <p:bldP spid="26" grpId="0"/>
      <p:bldP spid="27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7707FCD0-84BA-4FAF-9EC0-C7427F3C8653}"/>
              </a:ext>
            </a:extLst>
          </p:cNvPr>
          <p:cNvSpPr txBox="1"/>
          <p:nvPr/>
        </p:nvSpPr>
        <p:spPr>
          <a:xfrm>
            <a:off x="514350" y="623025"/>
            <a:ext cx="74022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3.6.4 K-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겹 검증을 사용한 훈련 검증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5F334FE9-3496-4835-93CD-D4AF9F6884C4}"/>
              </a:ext>
            </a:extLst>
          </p:cNvPr>
          <p:cNvSpPr txBox="1"/>
          <p:nvPr/>
        </p:nvSpPr>
        <p:spPr>
          <a:xfrm>
            <a:off x="8872151" y="6350044"/>
            <a:ext cx="31986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3.6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주택</a:t>
            </a:r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가격 예측 </a:t>
            </a:r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회귀 문제</a:t>
            </a:r>
          </a:p>
        </p:txBody>
      </p:sp>
      <p:pic>
        <p:nvPicPr>
          <p:cNvPr id="9" name="Picture 2" descr="k-겹 교차 검증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3377" y="1567857"/>
            <a:ext cx="9840612" cy="4575886"/>
          </a:xfrm>
          <a:prstGeom prst="rect">
            <a:avLst/>
          </a:prstGeom>
          <a:noFill/>
          <a:ln w="57150">
            <a:solidFill>
              <a:srgbClr val="00B0F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868560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7707FCD0-84BA-4FAF-9EC0-C7427F3C8653}"/>
              </a:ext>
            </a:extLst>
          </p:cNvPr>
          <p:cNvSpPr txBox="1"/>
          <p:nvPr/>
        </p:nvSpPr>
        <p:spPr>
          <a:xfrm>
            <a:off x="514350" y="623025"/>
            <a:ext cx="74022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3.6.4 K-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겹 검증을 사용한 훈련 검증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5F334FE9-3496-4835-93CD-D4AF9F6884C4}"/>
              </a:ext>
            </a:extLst>
          </p:cNvPr>
          <p:cNvSpPr txBox="1"/>
          <p:nvPr/>
        </p:nvSpPr>
        <p:spPr>
          <a:xfrm>
            <a:off x="8872151" y="6350044"/>
            <a:ext cx="31986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3.6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주택</a:t>
            </a:r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가격 예측 </a:t>
            </a:r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회귀 문제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106" y="1400175"/>
            <a:ext cx="5848350" cy="4057650"/>
          </a:xfrm>
          <a:prstGeom prst="rect">
            <a:avLst/>
          </a:prstGeom>
          <a:ln w="57150">
            <a:solidFill>
              <a:srgbClr val="00B0F0"/>
            </a:solidFill>
          </a:ln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6562" y="1198839"/>
            <a:ext cx="3327577" cy="5043359"/>
          </a:xfrm>
          <a:prstGeom prst="rect">
            <a:avLst/>
          </a:prstGeom>
          <a:ln w="57150">
            <a:solidFill>
              <a:srgbClr val="00B0F0"/>
            </a:solidFill>
          </a:ln>
        </p:spPr>
      </p:pic>
      <p:sp>
        <p:nvSpPr>
          <p:cNvPr id="23" name="TextBox 22"/>
          <p:cNvSpPr txBox="1"/>
          <p:nvPr/>
        </p:nvSpPr>
        <p:spPr>
          <a:xfrm>
            <a:off x="3354483" y="2455989"/>
            <a:ext cx="17764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F757BE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=&gt; </a:t>
            </a:r>
            <a:r>
              <a:rPr lang="ko-KR" altLang="en-US" sz="1600" dirty="0">
                <a:solidFill>
                  <a:srgbClr val="F757BE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검증 데이터 준비</a:t>
            </a:r>
            <a:endParaRPr lang="en-US" altLang="ko-KR" sz="1600" dirty="0">
              <a:solidFill>
                <a:srgbClr val="F757BE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215456" y="3208970"/>
            <a:ext cx="17812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F757BE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=&gt; </a:t>
            </a:r>
            <a:r>
              <a:rPr lang="ko-KR" altLang="en-US" sz="1600" dirty="0">
                <a:solidFill>
                  <a:srgbClr val="F757BE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훈련 데이터 준비</a:t>
            </a:r>
            <a:endParaRPr lang="en-US" altLang="ko-KR" sz="1600" dirty="0">
              <a:solidFill>
                <a:srgbClr val="F757BE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858994" y="4434061"/>
            <a:ext cx="13564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F757BE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=&gt; </a:t>
            </a:r>
            <a:r>
              <a:rPr lang="ko-KR" altLang="en-US" sz="1600" dirty="0">
                <a:solidFill>
                  <a:srgbClr val="F757BE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모델 만들기</a:t>
            </a:r>
            <a:endParaRPr lang="en-US" altLang="ko-KR" sz="1600" dirty="0">
              <a:solidFill>
                <a:srgbClr val="F757BE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891244" y="4710110"/>
            <a:ext cx="11833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F757BE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=&gt; </a:t>
            </a:r>
            <a:r>
              <a:rPr lang="ko-KR" altLang="en-US" sz="1600" dirty="0">
                <a:solidFill>
                  <a:srgbClr val="F757BE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모델 훈련</a:t>
            </a:r>
            <a:endParaRPr lang="en-US" altLang="ko-KR" sz="1600" dirty="0">
              <a:solidFill>
                <a:srgbClr val="F757BE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769334" y="5083967"/>
            <a:ext cx="11993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F757BE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=&gt; </a:t>
            </a:r>
            <a:r>
              <a:rPr lang="ko-KR" altLang="en-US" sz="1600" dirty="0">
                <a:solidFill>
                  <a:srgbClr val="F757BE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모델 평가</a:t>
            </a:r>
            <a:endParaRPr lang="en-US" altLang="ko-KR" sz="1600" dirty="0">
              <a:solidFill>
                <a:srgbClr val="F757BE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6613" y="2818233"/>
            <a:ext cx="8719778" cy="1458581"/>
          </a:xfrm>
          <a:prstGeom prst="rect">
            <a:avLst/>
          </a:prstGeom>
          <a:ln w="5715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3735331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8" grpId="0"/>
      <p:bldP spid="29" grpId="0"/>
      <p:bldP spid="30" grpId="0"/>
      <p:bldP spid="31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5F334FE9-3496-4835-93CD-D4AF9F6884C4}"/>
              </a:ext>
            </a:extLst>
          </p:cNvPr>
          <p:cNvSpPr txBox="1"/>
          <p:nvPr/>
        </p:nvSpPr>
        <p:spPr>
          <a:xfrm>
            <a:off x="8872151" y="6350044"/>
            <a:ext cx="31986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3.6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주택</a:t>
            </a:r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가격 예측 </a:t>
            </a:r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회귀 문제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1F07EA2C-856F-49F2-96CF-C8CA6EC2561C}"/>
              </a:ext>
            </a:extLst>
          </p:cNvPr>
          <p:cNvSpPr txBox="1"/>
          <p:nvPr/>
        </p:nvSpPr>
        <p:spPr>
          <a:xfrm>
            <a:off x="514350" y="623025"/>
            <a:ext cx="74022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3.6.4 K-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겹 검증을 사용한 훈련 검증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="" xmlns:a16="http://schemas.microsoft.com/office/drawing/2014/main" id="{DDDD2CB2-B6F7-4EF2-B96D-05F5F82DAE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499" y="1538287"/>
            <a:ext cx="7399956" cy="4696687"/>
          </a:xfrm>
          <a:prstGeom prst="rect">
            <a:avLst/>
          </a:prstGeom>
          <a:ln w="57150">
            <a:solidFill>
              <a:srgbClr val="00B0F0"/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="" xmlns:a16="http://schemas.microsoft.com/office/drawing/2014/main" id="{FC317A49-A497-4A82-82D6-9334C4EEA6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5281" y="1953936"/>
            <a:ext cx="4931422" cy="3486590"/>
          </a:xfrm>
          <a:prstGeom prst="rect">
            <a:avLst/>
          </a:prstGeom>
          <a:ln w="57150">
            <a:solidFill>
              <a:srgbClr val="FF99FF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2B631D23-7859-4FB0-AF44-9B2BEFD9C291}"/>
              </a:ext>
            </a:extLst>
          </p:cNvPr>
          <p:cNvSpPr txBox="1"/>
          <p:nvPr/>
        </p:nvSpPr>
        <p:spPr>
          <a:xfrm>
            <a:off x="4559361" y="5874284"/>
            <a:ext cx="30732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F757BE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=&gt; </a:t>
            </a:r>
            <a:r>
              <a:rPr lang="ko-KR" altLang="en-US" sz="1600" dirty="0" err="1">
                <a:solidFill>
                  <a:srgbClr val="F757BE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에포크의</a:t>
            </a:r>
            <a:r>
              <a:rPr lang="ko-KR" altLang="en-US" sz="1600" dirty="0">
                <a:solidFill>
                  <a:srgbClr val="F757BE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검증 점수를 로그에 저장</a:t>
            </a:r>
            <a:endParaRPr lang="en-US" altLang="ko-KR" sz="1600" dirty="0">
              <a:solidFill>
                <a:srgbClr val="F757BE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7089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7707FCD0-84BA-4FAF-9EC0-C7427F3C8653}"/>
              </a:ext>
            </a:extLst>
          </p:cNvPr>
          <p:cNvSpPr txBox="1"/>
          <p:nvPr/>
        </p:nvSpPr>
        <p:spPr>
          <a:xfrm>
            <a:off x="514350" y="623025"/>
            <a:ext cx="74022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3.6.4 K-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겹 검증을 사용한 훈련 검증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5F334FE9-3496-4835-93CD-D4AF9F6884C4}"/>
              </a:ext>
            </a:extLst>
          </p:cNvPr>
          <p:cNvSpPr txBox="1"/>
          <p:nvPr/>
        </p:nvSpPr>
        <p:spPr>
          <a:xfrm>
            <a:off x="8872151" y="6350044"/>
            <a:ext cx="31986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3.6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주택</a:t>
            </a:r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가격 예측 </a:t>
            </a:r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회귀 문제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B7F9D042-CA37-46CF-8906-5D2EA8C8BD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3953" y="1920644"/>
            <a:ext cx="5704597" cy="3935497"/>
          </a:xfrm>
          <a:prstGeom prst="rect">
            <a:avLst/>
          </a:prstGeom>
          <a:ln w="57150">
            <a:solidFill>
              <a:srgbClr val="FF99FF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0CEC0262-8939-47B3-A411-B54B4F14CC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353" y="2701845"/>
            <a:ext cx="5707695" cy="2385060"/>
          </a:xfrm>
          <a:prstGeom prst="rect">
            <a:avLst/>
          </a:prstGeom>
          <a:ln w="57150"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2696989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5F334FE9-3496-4835-93CD-D4AF9F6884C4}"/>
              </a:ext>
            </a:extLst>
          </p:cNvPr>
          <p:cNvSpPr txBox="1"/>
          <p:nvPr/>
        </p:nvSpPr>
        <p:spPr>
          <a:xfrm>
            <a:off x="10099025" y="6350044"/>
            <a:ext cx="19717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3</a:t>
            </a:r>
            <a:r>
              <a:rPr lang="en-US" altLang="ko-KR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.1 </a:t>
            </a:r>
            <a:r>
              <a:rPr lang="ko-KR" altLang="en-US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신경망의 구조</a:t>
            </a:r>
            <a:endParaRPr lang="ko-KR" altLang="en-US" sz="2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7707FCD0-84BA-4FAF-9EC0-C7427F3C8653}"/>
              </a:ext>
            </a:extLst>
          </p:cNvPr>
          <p:cNvSpPr txBox="1"/>
          <p:nvPr/>
        </p:nvSpPr>
        <p:spPr>
          <a:xfrm>
            <a:off x="514350" y="623025"/>
            <a:ext cx="74104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3.1.1 </a:t>
            </a:r>
            <a:r>
              <a:rPr lang="ko-KR" altLang="en-US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층</a:t>
            </a:r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40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딥러닝의</a:t>
            </a:r>
            <a:r>
              <a:rPr lang="ko-KR" altLang="en-US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구성 단위</a:t>
            </a:r>
            <a:endParaRPr lang="ko-KR" altLang="en-US" sz="4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E00BD2F4-ACFA-48DC-8305-35708C60C58F}"/>
              </a:ext>
            </a:extLst>
          </p:cNvPr>
          <p:cNvSpPr txBox="1"/>
          <p:nvPr/>
        </p:nvSpPr>
        <p:spPr>
          <a:xfrm>
            <a:off x="1013691" y="1743363"/>
            <a:ext cx="1049600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2D </a:t>
            </a:r>
            <a:r>
              <a:rPr lang="ko-KR" altLang="en-US" sz="32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텐서</a:t>
            </a:r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완전 </a:t>
            </a:r>
            <a:r>
              <a:rPr lang="ko-KR" altLang="en-US" sz="32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연결층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/ 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밀집 연결 층</a:t>
            </a:r>
            <a:endParaRPr lang="en-US" altLang="ko-KR" sz="32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457200" indent="-457200">
              <a:buFontTx/>
              <a:buChar char="-"/>
            </a:pPr>
            <a:endParaRPr lang="en-US" altLang="ko-KR" sz="32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457200" indent="-457200">
              <a:buFontTx/>
              <a:buChar char="-"/>
            </a:pPr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3D </a:t>
            </a:r>
            <a:r>
              <a:rPr lang="ko-KR" altLang="en-US" sz="32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텐서</a:t>
            </a:r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32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순환층</a:t>
            </a:r>
            <a:endParaRPr lang="en-US" altLang="ko-KR" sz="32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457200" indent="-457200">
              <a:buFontTx/>
              <a:buChar char="-"/>
            </a:pPr>
            <a:endParaRPr lang="en-US" altLang="ko-KR" sz="32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457200" indent="-457200">
              <a:buFontTx/>
              <a:buChar char="-"/>
            </a:pPr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4D </a:t>
            </a:r>
            <a:r>
              <a:rPr lang="ko-KR" altLang="en-US" sz="32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텐서</a:t>
            </a:r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32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합성곱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층</a:t>
            </a:r>
            <a:endParaRPr lang="en-US" altLang="ko-KR" sz="32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1028" name="Picture 4" descr="lego_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2634" y="1743363"/>
            <a:ext cx="8466732" cy="4272857"/>
          </a:xfrm>
          <a:prstGeom prst="rect">
            <a:avLst/>
          </a:prstGeom>
          <a:noFill/>
          <a:ln w="57150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관련 이미지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0868" y="2965391"/>
            <a:ext cx="5581650" cy="1828800"/>
          </a:xfrm>
          <a:prstGeom prst="rect">
            <a:avLst/>
          </a:prstGeom>
          <a:noFill/>
          <a:ln w="57150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cdn-images-1.medium.com/max/1600/1*EuSjHyyDRPAQUdKCKLTgIQ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7025" y="1679515"/>
            <a:ext cx="6457950" cy="4400551"/>
          </a:xfrm>
          <a:prstGeom prst="rect">
            <a:avLst/>
          </a:prstGeom>
          <a:noFill/>
          <a:ln w="57150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8177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7707FCD0-84BA-4FAF-9EC0-C7427F3C8653}"/>
              </a:ext>
            </a:extLst>
          </p:cNvPr>
          <p:cNvSpPr txBox="1"/>
          <p:nvPr/>
        </p:nvSpPr>
        <p:spPr>
          <a:xfrm>
            <a:off x="514350" y="623025"/>
            <a:ext cx="74022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3.6.4 K-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겹 검증을 사용한 훈련 검증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5F334FE9-3496-4835-93CD-D4AF9F6884C4}"/>
              </a:ext>
            </a:extLst>
          </p:cNvPr>
          <p:cNvSpPr txBox="1"/>
          <p:nvPr/>
        </p:nvSpPr>
        <p:spPr>
          <a:xfrm>
            <a:off x="8872151" y="6350044"/>
            <a:ext cx="31986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3.6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주택</a:t>
            </a:r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가격 예측 </a:t>
            </a:r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회귀 문제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38D38455-C1F6-4C5D-BCA2-71D1260A0F0C}"/>
              </a:ext>
            </a:extLst>
          </p:cNvPr>
          <p:cNvSpPr txBox="1"/>
          <p:nvPr/>
        </p:nvSpPr>
        <p:spPr>
          <a:xfrm>
            <a:off x="1093213" y="2991525"/>
            <a:ext cx="100912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=&gt; 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곡선의 다른 부분과 스케일이 많이 다른 </a:t>
            </a:r>
            <a:r>
              <a:rPr lang="ko-KR" altLang="en-US" sz="2800" dirty="0">
                <a:solidFill>
                  <a:srgbClr val="FFFF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첫 </a:t>
            </a:r>
            <a:r>
              <a:rPr lang="en-US" altLang="ko-KR" sz="2800" dirty="0">
                <a:solidFill>
                  <a:srgbClr val="FFFF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6</a:t>
            </a:r>
            <a:r>
              <a:rPr lang="ko-KR" altLang="en-US" sz="2800" dirty="0">
                <a:solidFill>
                  <a:srgbClr val="FFFF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개의 데이터 포인트 제외</a:t>
            </a:r>
            <a:endParaRPr lang="en-US" altLang="ko-KR" sz="2800" dirty="0">
              <a:solidFill>
                <a:srgbClr val="FFFF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9FE73EDB-6AEF-417B-9A66-0B3FED07CB53}"/>
              </a:ext>
            </a:extLst>
          </p:cNvPr>
          <p:cNvSpPr txBox="1"/>
          <p:nvPr/>
        </p:nvSpPr>
        <p:spPr>
          <a:xfrm>
            <a:off x="1093213" y="4244449"/>
            <a:ext cx="70391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=&gt; 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부드러운 곡선을 얻기 위해 </a:t>
            </a:r>
            <a:r>
              <a:rPr lang="ko-KR" altLang="en-US" sz="2800" dirty="0">
                <a:solidFill>
                  <a:srgbClr val="FFFF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지수 이동 평균 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사용</a:t>
            </a:r>
            <a:endParaRPr lang="en-US" altLang="ko-KR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E092E7F4-5591-47AB-9CE4-B962F8828F4B}"/>
              </a:ext>
            </a:extLst>
          </p:cNvPr>
          <p:cNvSpPr txBox="1"/>
          <p:nvPr/>
        </p:nvSpPr>
        <p:spPr>
          <a:xfrm>
            <a:off x="944227" y="1677046"/>
            <a:ext cx="103035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＃ 부드러운 그래프 만들기</a:t>
            </a:r>
            <a:endParaRPr lang="ko-KR" altLang="en-US" sz="32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7379113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7707FCD0-84BA-4FAF-9EC0-C7427F3C8653}"/>
              </a:ext>
            </a:extLst>
          </p:cNvPr>
          <p:cNvSpPr txBox="1"/>
          <p:nvPr/>
        </p:nvSpPr>
        <p:spPr>
          <a:xfrm>
            <a:off x="514350" y="623025"/>
            <a:ext cx="74022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3.6.4 K-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겹 검증을 사용한 훈련 검증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5F334FE9-3496-4835-93CD-D4AF9F6884C4}"/>
              </a:ext>
            </a:extLst>
          </p:cNvPr>
          <p:cNvSpPr txBox="1"/>
          <p:nvPr/>
        </p:nvSpPr>
        <p:spPr>
          <a:xfrm>
            <a:off x="8872151" y="6350044"/>
            <a:ext cx="31986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3.6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주택</a:t>
            </a:r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가격 예측 </a:t>
            </a:r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회귀 문제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="" xmlns:a16="http://schemas.microsoft.com/office/drawing/2014/main" id="{9F0216CE-7501-408B-AF13-AA403AA425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3234" y="1598054"/>
            <a:ext cx="9105531" cy="4447703"/>
          </a:xfrm>
          <a:prstGeom prst="rect">
            <a:avLst/>
          </a:prstGeom>
          <a:ln w="57150">
            <a:solidFill>
              <a:srgbClr val="00B0F0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27592695-DEE6-4873-AE12-4F52F6C53530}"/>
              </a:ext>
            </a:extLst>
          </p:cNvPr>
          <p:cNvSpPr txBox="1"/>
          <p:nvPr/>
        </p:nvSpPr>
        <p:spPr>
          <a:xfrm>
            <a:off x="7169396" y="3182572"/>
            <a:ext cx="3073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757BE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=&gt; </a:t>
            </a:r>
            <a:r>
              <a:rPr lang="ko-KR" altLang="en-US" dirty="0">
                <a:solidFill>
                  <a:srgbClr val="F757BE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지수 이동 평균</a:t>
            </a:r>
            <a:endParaRPr lang="en-US" altLang="ko-KR" dirty="0">
              <a:solidFill>
                <a:srgbClr val="F757BE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FE1F0C51-CA38-4D53-A325-CFE08E3989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6227" y="1517016"/>
            <a:ext cx="6699543" cy="4609777"/>
          </a:xfrm>
          <a:prstGeom prst="rect">
            <a:avLst/>
          </a:prstGeom>
          <a:ln w="57150">
            <a:solidFill>
              <a:srgbClr val="FF99FF"/>
            </a:solidFill>
          </a:ln>
        </p:spPr>
      </p:pic>
    </p:spTree>
    <p:extLst>
      <p:ext uri="{BB962C8B-B14F-4D97-AF65-F5344CB8AC3E}">
        <p14:creationId xmlns:p14="http://schemas.microsoft.com/office/powerpoint/2010/main" val="2205553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7707FCD0-84BA-4FAF-9EC0-C7427F3C8653}"/>
              </a:ext>
            </a:extLst>
          </p:cNvPr>
          <p:cNvSpPr txBox="1"/>
          <p:nvPr/>
        </p:nvSpPr>
        <p:spPr>
          <a:xfrm>
            <a:off x="514350" y="623025"/>
            <a:ext cx="74022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3.6.4 K-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겹 검증을 사용한 훈련 검증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5F334FE9-3496-4835-93CD-D4AF9F6884C4}"/>
              </a:ext>
            </a:extLst>
          </p:cNvPr>
          <p:cNvSpPr txBox="1"/>
          <p:nvPr/>
        </p:nvSpPr>
        <p:spPr>
          <a:xfrm>
            <a:off x="8872151" y="6350044"/>
            <a:ext cx="31986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3.6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주택</a:t>
            </a:r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가격 예측 </a:t>
            </a:r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회귀 문제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AD5A7FDA-A513-4B4D-ACC0-CED9377855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7268" y="2259019"/>
            <a:ext cx="8917463" cy="2339961"/>
          </a:xfrm>
          <a:prstGeom prst="rect">
            <a:avLst/>
          </a:prstGeom>
          <a:ln w="57150"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56092980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7707FCD0-84BA-4FAF-9EC0-C7427F3C8653}"/>
              </a:ext>
            </a:extLst>
          </p:cNvPr>
          <p:cNvSpPr txBox="1"/>
          <p:nvPr/>
        </p:nvSpPr>
        <p:spPr>
          <a:xfrm>
            <a:off x="514350" y="623025"/>
            <a:ext cx="74022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3.6.5 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정리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5F334FE9-3496-4835-93CD-D4AF9F6884C4}"/>
              </a:ext>
            </a:extLst>
          </p:cNvPr>
          <p:cNvSpPr txBox="1"/>
          <p:nvPr/>
        </p:nvSpPr>
        <p:spPr>
          <a:xfrm>
            <a:off x="8872151" y="6350044"/>
            <a:ext cx="31986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3.6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주택</a:t>
            </a:r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가격 예측 </a:t>
            </a:r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회귀 문제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474D031A-F9F3-4134-AB92-CF875C694EA1}"/>
              </a:ext>
            </a:extLst>
          </p:cNvPr>
          <p:cNvSpPr txBox="1"/>
          <p:nvPr/>
        </p:nvSpPr>
        <p:spPr>
          <a:xfrm>
            <a:off x="1219063" y="1692326"/>
            <a:ext cx="83776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=&gt; 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회귀에서 손실 함수는 </a:t>
            </a:r>
            <a:r>
              <a:rPr lang="ko-KR" altLang="en-US" sz="2800" dirty="0">
                <a:solidFill>
                  <a:srgbClr val="FFFF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평균 제곱 오차</a:t>
            </a:r>
            <a:r>
              <a:rPr lang="en-US" altLang="ko-KR" sz="2800" dirty="0">
                <a:solidFill>
                  <a:srgbClr val="FFFF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(MSE)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를 사용한다</a:t>
            </a: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  <a:endParaRPr lang="en-US" altLang="ko-KR" sz="2800" dirty="0">
              <a:solidFill>
                <a:srgbClr val="FFFF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8A052F23-477E-46BE-A2AB-340476598096}"/>
              </a:ext>
            </a:extLst>
          </p:cNvPr>
          <p:cNvSpPr txBox="1"/>
          <p:nvPr/>
        </p:nvSpPr>
        <p:spPr>
          <a:xfrm>
            <a:off x="1219063" y="2576961"/>
            <a:ext cx="77139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=&gt; 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회귀에서 지표는 </a:t>
            </a:r>
            <a:r>
              <a:rPr lang="ko-KR" altLang="en-US" sz="2800" dirty="0">
                <a:solidFill>
                  <a:srgbClr val="FFFF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평균 절대 오차</a:t>
            </a:r>
            <a:r>
              <a:rPr lang="en-US" altLang="ko-KR" sz="2800" dirty="0">
                <a:solidFill>
                  <a:srgbClr val="FFFF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(MAE)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를 사용한다</a:t>
            </a: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  <a:endParaRPr lang="en-US" altLang="ko-KR" sz="2800" dirty="0">
              <a:solidFill>
                <a:srgbClr val="FFFF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796E43CB-2D05-4D80-ACB9-DA1E03244E5E}"/>
              </a:ext>
            </a:extLst>
          </p:cNvPr>
          <p:cNvSpPr txBox="1"/>
          <p:nvPr/>
        </p:nvSpPr>
        <p:spPr>
          <a:xfrm>
            <a:off x="1219063" y="3461596"/>
            <a:ext cx="94900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=&gt; </a:t>
            </a:r>
            <a:r>
              <a:rPr lang="ko-KR" altLang="en-US" sz="28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전처리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단계에서 입력 데이터 특성 </a:t>
            </a:r>
            <a:r>
              <a:rPr lang="ko-KR" altLang="en-US" sz="2800" dirty="0">
                <a:solidFill>
                  <a:srgbClr val="FFFF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스케일을 조정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해 주어야 한다</a:t>
            </a: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  <a:endParaRPr lang="en-US" altLang="ko-KR" sz="2800" dirty="0">
              <a:solidFill>
                <a:srgbClr val="FFFF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630F0692-BB5F-490A-83CB-527957186E4C}"/>
              </a:ext>
            </a:extLst>
          </p:cNvPr>
          <p:cNvSpPr txBox="1"/>
          <p:nvPr/>
        </p:nvSpPr>
        <p:spPr>
          <a:xfrm>
            <a:off x="1219063" y="4346231"/>
            <a:ext cx="75456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=&gt; 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데이터가 적다면 </a:t>
            </a:r>
            <a:r>
              <a:rPr lang="en-US" altLang="ko-KR" sz="2800" dirty="0">
                <a:solidFill>
                  <a:srgbClr val="FFFF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K-</a:t>
            </a:r>
            <a:r>
              <a:rPr lang="ko-KR" altLang="en-US" sz="2800" dirty="0">
                <a:solidFill>
                  <a:srgbClr val="FFFF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겹 검증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을 사용하는 것이 좋다</a:t>
            </a: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  <a:endParaRPr lang="en-US" altLang="ko-KR" sz="2800" dirty="0">
              <a:solidFill>
                <a:srgbClr val="FFFF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F348139D-E0F7-435D-B9C2-B3FA55F7254B}"/>
              </a:ext>
            </a:extLst>
          </p:cNvPr>
          <p:cNvSpPr txBox="1"/>
          <p:nvPr/>
        </p:nvSpPr>
        <p:spPr>
          <a:xfrm>
            <a:off x="1219063" y="5230866"/>
            <a:ext cx="95814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=&gt; 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데이터가 적다면 과대적합 방지를 위해 </a:t>
            </a:r>
            <a:r>
              <a:rPr lang="ko-KR" altLang="en-US" sz="2800" dirty="0">
                <a:solidFill>
                  <a:srgbClr val="FFFF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은닉 층의 수를 적게 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한다</a:t>
            </a: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  <a:endParaRPr lang="en-US" altLang="ko-KR" sz="2800" dirty="0">
              <a:solidFill>
                <a:srgbClr val="FFFF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522184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8F96DBE1-F5E8-4C3E-808B-21EE8F0AC727}"/>
              </a:ext>
            </a:extLst>
          </p:cNvPr>
          <p:cNvSpPr txBox="1"/>
          <p:nvPr/>
        </p:nvSpPr>
        <p:spPr>
          <a:xfrm>
            <a:off x="3108960" y="2225554"/>
            <a:ext cx="597408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accent1">
                        <a:lumMod val="75000"/>
                      </a:schemeClr>
                    </a:gs>
                  </a:gsLst>
                  <a:lin ang="5400000" scaled="0"/>
                  <a:tileRect/>
                </a:gra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4</a:t>
            </a:r>
            <a:r>
              <a:rPr lang="ko-KR" altLang="en-US" sz="54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accent1">
                        <a:lumMod val="75000"/>
                      </a:schemeClr>
                    </a:gs>
                  </a:gsLst>
                  <a:lin ang="5400000" scaled="0"/>
                  <a:tileRect/>
                </a:gra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장</a:t>
            </a:r>
            <a:endParaRPr lang="en-US" altLang="ko-KR" sz="5400" b="1" dirty="0">
              <a:gradFill flip="none" rotWithShape="1">
                <a:gsLst>
                  <a:gs pos="0">
                    <a:schemeClr val="bg1"/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  <a:tileRect/>
              </a:gra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algn="ctr"/>
            <a:r>
              <a:rPr lang="ko-KR" altLang="en-US" sz="54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accent1">
                        <a:lumMod val="75000"/>
                      </a:schemeClr>
                    </a:gs>
                  </a:gsLst>
                  <a:lin ang="5400000" scaled="0"/>
                  <a:tileRect/>
                </a:gra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머신 러닝의 기본 요소</a:t>
            </a:r>
          </a:p>
        </p:txBody>
      </p:sp>
    </p:spTree>
    <p:extLst>
      <p:ext uri="{BB962C8B-B14F-4D97-AF65-F5344CB8AC3E}">
        <p14:creationId xmlns:p14="http://schemas.microsoft.com/office/powerpoint/2010/main" val="1055831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8F96DBE1-F5E8-4C3E-808B-21EE8F0AC727}"/>
              </a:ext>
            </a:extLst>
          </p:cNvPr>
          <p:cNvSpPr txBox="1"/>
          <p:nvPr/>
        </p:nvSpPr>
        <p:spPr>
          <a:xfrm>
            <a:off x="2674620" y="2179834"/>
            <a:ext cx="684276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accent1">
                        <a:lumMod val="75000"/>
                      </a:schemeClr>
                    </a:gs>
                  </a:gsLst>
                  <a:lin ang="5400000" scaled="0"/>
                  <a:tileRect/>
                </a:gra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4.1</a:t>
            </a:r>
          </a:p>
          <a:p>
            <a:pPr algn="ctr"/>
            <a:r>
              <a:rPr lang="ko-KR" altLang="en-US" sz="54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accent1">
                        <a:lumMod val="75000"/>
                      </a:schemeClr>
                    </a:gs>
                  </a:gsLst>
                  <a:lin ang="5400000" scaled="0"/>
                  <a:tileRect/>
                </a:gra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머신 러닝의 네 가지 분류</a:t>
            </a:r>
          </a:p>
        </p:txBody>
      </p:sp>
    </p:spTree>
    <p:extLst>
      <p:ext uri="{BB962C8B-B14F-4D97-AF65-F5344CB8AC3E}">
        <p14:creationId xmlns:p14="http://schemas.microsoft.com/office/powerpoint/2010/main" val="149366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7707FCD0-84BA-4FAF-9EC0-C7427F3C8653}"/>
              </a:ext>
            </a:extLst>
          </p:cNvPr>
          <p:cNvSpPr txBox="1"/>
          <p:nvPr/>
        </p:nvSpPr>
        <p:spPr>
          <a:xfrm>
            <a:off x="346710" y="333465"/>
            <a:ext cx="69079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4.1.1 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지도 학습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5F334FE9-3496-4835-93CD-D4AF9F6884C4}"/>
              </a:ext>
            </a:extLst>
          </p:cNvPr>
          <p:cNvSpPr txBox="1"/>
          <p:nvPr/>
        </p:nvSpPr>
        <p:spPr>
          <a:xfrm>
            <a:off x="9011798" y="6350044"/>
            <a:ext cx="30590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4.1 </a:t>
            </a:r>
            <a:r>
              <a:rPr lang="ko-KR" altLang="en-US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머신 러닝의 네 가지 분류</a:t>
            </a:r>
            <a:endParaRPr lang="ko-KR" altLang="en-US" sz="2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AA92FAE0-A43C-44A2-9D8E-A4A5ABC9BCD9}"/>
              </a:ext>
            </a:extLst>
          </p:cNvPr>
          <p:cNvSpPr txBox="1"/>
          <p:nvPr/>
        </p:nvSpPr>
        <p:spPr>
          <a:xfrm>
            <a:off x="776587" y="1149529"/>
            <a:ext cx="103035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＃ 지도 학습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31950C19-C814-4632-902F-51F56B7D3752}"/>
              </a:ext>
            </a:extLst>
          </p:cNvPr>
          <p:cNvSpPr txBox="1"/>
          <p:nvPr/>
        </p:nvSpPr>
        <p:spPr>
          <a:xfrm>
            <a:off x="1081387" y="1664376"/>
            <a:ext cx="10303546" cy="1325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입력 데이터에 대한 </a:t>
            </a:r>
            <a:r>
              <a:rPr lang="ko-KR" altLang="en-US" sz="2800" dirty="0">
                <a:solidFill>
                  <a:schemeClr val="accent4">
                    <a:lumMod val="60000"/>
                    <a:lumOff val="4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정답이 주어진 상태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에서 학습을 진행하는 방법</a:t>
            </a:r>
            <a:endParaRPr lang="en-US" altLang="ko-KR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대부분 분류와 회귀로 구성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1168" y="3020755"/>
            <a:ext cx="4054383" cy="3267617"/>
          </a:xfrm>
          <a:prstGeom prst="rect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862081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7707FCD0-84BA-4FAF-9EC0-C7427F3C8653}"/>
              </a:ext>
            </a:extLst>
          </p:cNvPr>
          <p:cNvSpPr txBox="1"/>
          <p:nvPr/>
        </p:nvSpPr>
        <p:spPr>
          <a:xfrm>
            <a:off x="342646" y="317931"/>
            <a:ext cx="69079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4.1.2 </a:t>
            </a:r>
            <a:r>
              <a:rPr lang="ko-KR" altLang="en-US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비지도 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학습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B1F3310C-4AA3-446C-A2E7-DD9C17312FA0}"/>
              </a:ext>
            </a:extLst>
          </p:cNvPr>
          <p:cNvSpPr txBox="1"/>
          <p:nvPr/>
        </p:nvSpPr>
        <p:spPr>
          <a:xfrm>
            <a:off x="772523" y="1133995"/>
            <a:ext cx="59970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＃ 비지도 학습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465C8E62-C6D9-4F6B-9CB8-AA3474406773}"/>
              </a:ext>
            </a:extLst>
          </p:cNvPr>
          <p:cNvSpPr txBox="1"/>
          <p:nvPr/>
        </p:nvSpPr>
        <p:spPr>
          <a:xfrm>
            <a:off x="1077322" y="1648842"/>
            <a:ext cx="10485774" cy="19721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지도 학습과는 달리 입력 데이터에 대한 </a:t>
            </a:r>
            <a:r>
              <a:rPr lang="ko-KR" altLang="en-US" sz="2800" dirty="0">
                <a:solidFill>
                  <a:schemeClr val="accent4">
                    <a:lumMod val="60000"/>
                    <a:lumOff val="4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정답이 없는 상태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에서 학습을 진행 </a:t>
            </a: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/>
            </a:r>
            <a:b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</a:b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-&gt; 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입력 데이터의 </a:t>
            </a:r>
            <a:r>
              <a:rPr lang="ko-KR" altLang="en-US" sz="2800" dirty="0">
                <a:solidFill>
                  <a:schemeClr val="accent4">
                    <a:lumMod val="60000"/>
                    <a:lumOff val="4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패턴</a:t>
            </a:r>
            <a:r>
              <a:rPr lang="en-US" altLang="ko-KR" sz="2800" dirty="0">
                <a:solidFill>
                  <a:schemeClr val="accent4">
                    <a:lumMod val="60000"/>
                    <a:lumOff val="4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2800" dirty="0">
                <a:solidFill>
                  <a:schemeClr val="accent4">
                    <a:lumMod val="60000"/>
                    <a:lumOff val="4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특성 등을 학습</a:t>
            </a:r>
            <a:endParaRPr lang="en-US" altLang="ko-KR" sz="2800" dirty="0">
              <a:solidFill>
                <a:schemeClr val="accent4">
                  <a:lumMod val="60000"/>
                  <a:lumOff val="40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    Ex) 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군집화</a:t>
            </a: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클러스터링</a:t>
            </a: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)</a:t>
            </a:r>
            <a:endParaRPr lang="ko-KR" altLang="en-US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8874" y="3620985"/>
            <a:ext cx="6122670" cy="2461073"/>
          </a:xfrm>
          <a:prstGeom prst="rect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5F334FE9-3496-4835-93CD-D4AF9F6884C4}"/>
              </a:ext>
            </a:extLst>
          </p:cNvPr>
          <p:cNvSpPr txBox="1"/>
          <p:nvPr/>
        </p:nvSpPr>
        <p:spPr>
          <a:xfrm>
            <a:off x="9011798" y="6350044"/>
            <a:ext cx="30590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4.1 </a:t>
            </a:r>
            <a:r>
              <a:rPr lang="ko-KR" altLang="en-US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머신 러닝의 네 가지 분류</a:t>
            </a:r>
            <a:endParaRPr lang="ko-KR" altLang="en-US" sz="2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67433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B1F3310C-4AA3-446C-A2E7-DD9C17312FA0}"/>
              </a:ext>
            </a:extLst>
          </p:cNvPr>
          <p:cNvSpPr txBox="1"/>
          <p:nvPr/>
        </p:nvSpPr>
        <p:spPr>
          <a:xfrm>
            <a:off x="653650" y="562811"/>
            <a:ext cx="80697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＃ </a:t>
            </a:r>
            <a:r>
              <a:rPr lang="ko-KR" altLang="en-US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이상치 탐지</a:t>
            </a:r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(Novelty Detection)</a:t>
            </a:r>
            <a:endParaRPr lang="ko-KR" altLang="en-US" sz="4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465C8E62-C6D9-4F6B-9CB8-AA3474406773}"/>
              </a:ext>
            </a:extLst>
          </p:cNvPr>
          <p:cNvSpPr txBox="1"/>
          <p:nvPr/>
        </p:nvSpPr>
        <p:spPr>
          <a:xfrm>
            <a:off x="853113" y="1270697"/>
            <a:ext cx="1048577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이상치</a:t>
            </a:r>
            <a:r>
              <a:rPr lang="en-US" altLang="ko-KR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(novel data, outlier)</a:t>
            </a:r>
          </a:p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: </a:t>
            </a:r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다른 관측치와 비교해서 </a:t>
            </a:r>
            <a:r>
              <a:rPr lang="ko-KR" altLang="en-US" sz="28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많이 벗어나 있는 관측치</a:t>
            </a:r>
            <a:endParaRPr lang="ko-KR" altLang="en-US" sz="2800" dirty="0">
              <a:solidFill>
                <a:schemeClr val="accent4">
                  <a:lumMod val="60000"/>
                  <a:lumOff val="40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6978" y="2866004"/>
            <a:ext cx="4539022" cy="3271367"/>
          </a:xfrm>
          <a:prstGeom prst="rect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465C8E62-C6D9-4F6B-9CB8-AA3474406773}"/>
              </a:ext>
            </a:extLst>
          </p:cNvPr>
          <p:cNvSpPr txBox="1"/>
          <p:nvPr/>
        </p:nvSpPr>
        <p:spPr>
          <a:xfrm>
            <a:off x="6373368" y="2853651"/>
            <a:ext cx="542239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지도 학습과 비지도 학습 모두 이상치 탐지를 위한 모델링 방법이 존재</a:t>
            </a:r>
            <a:endParaRPr lang="en-US" altLang="ko-KR" sz="28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=&gt; </a:t>
            </a:r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이상치를 탐지하는 모델을 만든다</a:t>
            </a:r>
            <a:endParaRPr lang="ko-KR" altLang="en-US" sz="2800" dirty="0">
              <a:solidFill>
                <a:schemeClr val="accent4">
                  <a:lumMod val="60000"/>
                  <a:lumOff val="40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5F334FE9-3496-4835-93CD-D4AF9F6884C4}"/>
              </a:ext>
            </a:extLst>
          </p:cNvPr>
          <p:cNvSpPr txBox="1"/>
          <p:nvPr/>
        </p:nvSpPr>
        <p:spPr>
          <a:xfrm>
            <a:off x="9011798" y="6350044"/>
            <a:ext cx="30590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4.1 </a:t>
            </a:r>
            <a:r>
              <a:rPr lang="ko-KR" altLang="en-US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머신 러닝의 네 가지 분류</a:t>
            </a:r>
            <a:endParaRPr lang="ko-KR" altLang="en-US" sz="2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44560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B1F3310C-4AA3-446C-A2E7-DD9C17312FA0}"/>
              </a:ext>
            </a:extLst>
          </p:cNvPr>
          <p:cNvSpPr txBox="1"/>
          <p:nvPr/>
        </p:nvSpPr>
        <p:spPr>
          <a:xfrm>
            <a:off x="653650" y="562811"/>
            <a:ext cx="80697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＃ </a:t>
            </a:r>
            <a:r>
              <a:rPr lang="ko-KR" altLang="en-US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이상치 탐지</a:t>
            </a:r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(Novelty Detection)</a:t>
            </a:r>
            <a:endParaRPr lang="ko-KR" altLang="en-US" sz="4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465C8E62-C6D9-4F6B-9CB8-AA3474406773}"/>
              </a:ext>
            </a:extLst>
          </p:cNvPr>
          <p:cNvSpPr txBox="1"/>
          <p:nvPr/>
        </p:nvSpPr>
        <p:spPr>
          <a:xfrm>
            <a:off x="853113" y="1270697"/>
            <a:ext cx="1048577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이상치</a:t>
            </a:r>
            <a:r>
              <a:rPr lang="en-US" altLang="ko-KR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(novel data, outlier)</a:t>
            </a:r>
          </a:p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1. Global outlier : </a:t>
            </a:r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일반적인 관측치들과 많이 </a:t>
            </a:r>
            <a:r>
              <a:rPr lang="ko-KR" altLang="en-US" sz="28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동떨어진 관측치</a:t>
            </a:r>
            <a:endParaRPr lang="en-US" altLang="ko-KR" sz="2800" dirty="0" smtClean="0">
              <a:solidFill>
                <a:schemeClr val="accent4">
                  <a:lumMod val="60000"/>
                  <a:lumOff val="40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</a:t>
            </a:r>
            <a:r>
              <a:rPr lang="en-US" altLang="ko-KR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2. Contextual outlier(Local outlier)</a:t>
            </a:r>
          </a:p>
          <a:p>
            <a:pPr>
              <a:lnSpc>
                <a:spcPct val="150000"/>
              </a:lnSpc>
            </a:pPr>
            <a:r>
              <a:rPr lang="en-US" altLang="ko-KR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    : </a:t>
            </a:r>
            <a:r>
              <a:rPr lang="ko-KR" altLang="en-US" sz="28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특정 부분에서</a:t>
            </a:r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다른 부분과는 다른 양상을 띄는 관측치</a:t>
            </a:r>
            <a:endParaRPr lang="ko-KR" altLang="en-US" sz="2800" dirty="0">
              <a:solidFill>
                <a:schemeClr val="accent4">
                  <a:lumMod val="60000"/>
                  <a:lumOff val="40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1026" name="Picture 2" descr="https://static.packt-cdn.com/products/9781785880513/graphics/B05137_01_0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7150" y="3948353"/>
            <a:ext cx="4457700" cy="2771776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5F334FE9-3496-4835-93CD-D4AF9F6884C4}"/>
              </a:ext>
            </a:extLst>
          </p:cNvPr>
          <p:cNvSpPr txBox="1"/>
          <p:nvPr/>
        </p:nvSpPr>
        <p:spPr>
          <a:xfrm>
            <a:off x="9011798" y="6350044"/>
            <a:ext cx="30590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4.1 </a:t>
            </a:r>
            <a:r>
              <a:rPr lang="ko-KR" altLang="en-US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머신 러닝의 네 가지 분류</a:t>
            </a:r>
            <a:endParaRPr lang="ko-KR" altLang="en-US" sz="2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0985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5F334FE9-3496-4835-93CD-D4AF9F6884C4}"/>
              </a:ext>
            </a:extLst>
          </p:cNvPr>
          <p:cNvSpPr txBox="1"/>
          <p:nvPr/>
        </p:nvSpPr>
        <p:spPr>
          <a:xfrm>
            <a:off x="10099025" y="6350044"/>
            <a:ext cx="19717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3</a:t>
            </a:r>
            <a:r>
              <a:rPr lang="en-US" altLang="ko-KR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.1 </a:t>
            </a:r>
            <a:r>
              <a:rPr lang="ko-KR" altLang="en-US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신경망의 구조</a:t>
            </a:r>
            <a:endParaRPr lang="ko-KR" altLang="en-US" sz="2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7707FCD0-84BA-4FAF-9EC0-C7427F3C8653}"/>
              </a:ext>
            </a:extLst>
          </p:cNvPr>
          <p:cNvSpPr txBox="1"/>
          <p:nvPr/>
        </p:nvSpPr>
        <p:spPr>
          <a:xfrm>
            <a:off x="514350" y="623025"/>
            <a:ext cx="74104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3.1.1 </a:t>
            </a:r>
            <a:r>
              <a:rPr lang="ko-KR" altLang="en-US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층</a:t>
            </a:r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40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딥러닝의</a:t>
            </a:r>
            <a:r>
              <a:rPr lang="ko-KR" altLang="en-US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구성 단위</a:t>
            </a:r>
            <a:endParaRPr lang="ko-KR" altLang="en-US" sz="4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E00BD2F4-ACFA-48DC-8305-35708C60C58F}"/>
              </a:ext>
            </a:extLst>
          </p:cNvPr>
          <p:cNvSpPr txBox="1"/>
          <p:nvPr/>
        </p:nvSpPr>
        <p:spPr>
          <a:xfrm>
            <a:off x="1013691" y="1743363"/>
            <a:ext cx="1049600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 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층 호환성</a:t>
            </a:r>
            <a:endParaRPr lang="en-US" altLang="ko-KR" sz="32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- 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각 층이 특정 크기의 입력 </a:t>
            </a:r>
            <a:r>
              <a:rPr lang="ko-KR" altLang="en-US" sz="32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텐서만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받고 특정 크기의 </a:t>
            </a:r>
            <a:endParaRPr lang="en-US" altLang="ko-KR" sz="32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  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출력 </a:t>
            </a:r>
            <a:r>
              <a:rPr lang="ko-KR" altLang="en-US" sz="32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텐서를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반환함</a:t>
            </a:r>
            <a:endParaRPr lang="en-US" altLang="ko-KR" sz="32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2050" name="Picture 2" descr="lego_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2688" y="3313023"/>
            <a:ext cx="6446623" cy="2873869"/>
          </a:xfrm>
          <a:prstGeom prst="rect">
            <a:avLst/>
          </a:prstGeom>
          <a:noFill/>
          <a:ln w="57150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9499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B1F3310C-4AA3-446C-A2E7-DD9C17312FA0}"/>
              </a:ext>
            </a:extLst>
          </p:cNvPr>
          <p:cNvSpPr txBox="1"/>
          <p:nvPr/>
        </p:nvSpPr>
        <p:spPr>
          <a:xfrm>
            <a:off x="653650" y="562811"/>
            <a:ext cx="80697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＃ </a:t>
            </a:r>
            <a:r>
              <a:rPr lang="ko-KR" altLang="en-US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이상치 탐지</a:t>
            </a:r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(Novelty Detection)</a:t>
            </a:r>
            <a:endParaRPr lang="ko-KR" altLang="en-US" sz="4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465C8E62-C6D9-4F6B-9CB8-AA3474406773}"/>
              </a:ext>
            </a:extLst>
          </p:cNvPr>
          <p:cNvSpPr txBox="1"/>
          <p:nvPr/>
        </p:nvSpPr>
        <p:spPr>
          <a:xfrm>
            <a:off x="853113" y="1270697"/>
            <a:ext cx="1048577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이상치</a:t>
            </a:r>
            <a:r>
              <a:rPr lang="en-US" altLang="ko-KR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(novel data, outlier)</a:t>
            </a:r>
          </a:p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3. Collective outlier : </a:t>
            </a:r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관측치 하나하나가 </a:t>
            </a:r>
            <a:r>
              <a:rPr lang="en-US" altLang="ko-KR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outlier</a:t>
            </a:r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가 아니더라도     </a:t>
            </a:r>
            <a:r>
              <a:rPr lang="en-US" altLang="ko-KR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/>
            </a:r>
            <a:br>
              <a:rPr lang="en-US" altLang="ko-KR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</a:br>
            <a:r>
              <a:rPr lang="en-US" altLang="ko-KR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                                     </a:t>
            </a:r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전체 데이터를 봤을 때 편차가 심하게 나는 것</a:t>
            </a:r>
            <a:endParaRPr lang="en-US" altLang="ko-KR" sz="28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2050" name="Picture 2" descr="https://miro.medium.com/max/544/1*kR2QCzuxEZDLuu0-pNV3s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8079" y="3399151"/>
            <a:ext cx="4315841" cy="2983008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5F334FE9-3496-4835-93CD-D4AF9F6884C4}"/>
              </a:ext>
            </a:extLst>
          </p:cNvPr>
          <p:cNvSpPr txBox="1"/>
          <p:nvPr/>
        </p:nvSpPr>
        <p:spPr>
          <a:xfrm>
            <a:off x="9011798" y="6350044"/>
            <a:ext cx="30590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4.1 </a:t>
            </a:r>
            <a:r>
              <a:rPr lang="ko-KR" altLang="en-US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머신 러닝의 네 가지 분류</a:t>
            </a:r>
            <a:endParaRPr lang="ko-KR" altLang="en-US" sz="2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84193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B1F3310C-4AA3-446C-A2E7-DD9C17312FA0}"/>
              </a:ext>
            </a:extLst>
          </p:cNvPr>
          <p:cNvSpPr txBox="1"/>
          <p:nvPr/>
        </p:nvSpPr>
        <p:spPr>
          <a:xfrm>
            <a:off x="653650" y="562811"/>
            <a:ext cx="80697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＃ </a:t>
            </a:r>
            <a:r>
              <a:rPr lang="ko-KR" altLang="en-US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이상치 탐지</a:t>
            </a:r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(Novelty Detection)</a:t>
            </a:r>
            <a:endParaRPr lang="ko-KR" altLang="en-US" sz="4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465C8E62-C6D9-4F6B-9CB8-AA3474406773}"/>
              </a:ext>
            </a:extLst>
          </p:cNvPr>
          <p:cNvSpPr txBox="1"/>
          <p:nvPr/>
        </p:nvSpPr>
        <p:spPr>
          <a:xfrm>
            <a:off x="853113" y="1270697"/>
            <a:ext cx="10485774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- </a:t>
            </a:r>
            <a:r>
              <a:rPr lang="ko-KR" altLang="en-US" sz="36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사용분야</a:t>
            </a:r>
            <a:endParaRPr lang="en-US" altLang="ko-KR" sz="36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1. </a:t>
            </a:r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온라인 서비스 관리</a:t>
            </a:r>
            <a:endParaRPr lang="en-US" altLang="ko-KR" sz="28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 </a:t>
            </a:r>
            <a:r>
              <a:rPr lang="en-US" altLang="ko-KR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Ex) </a:t>
            </a:r>
            <a:r>
              <a:rPr lang="ko-KR" altLang="en-US" sz="24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이전에 비해 증가</a:t>
            </a:r>
            <a:r>
              <a:rPr lang="ko-KR" altLang="en-US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한 로그인 실패 기록</a:t>
            </a:r>
            <a:endParaRPr lang="en-US" altLang="ko-KR" sz="24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          </a:t>
            </a:r>
            <a:r>
              <a:rPr lang="ko-KR" altLang="en-US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일반적인 사용자와 </a:t>
            </a:r>
            <a:r>
              <a:rPr lang="ko-KR" altLang="en-US" sz="24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다른 이동 패턴이나 접근 패턴</a:t>
            </a:r>
            <a:r>
              <a:rPr lang="ko-KR" altLang="en-US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을 보이는 사용자</a:t>
            </a:r>
            <a:endParaRPr lang="en-US" altLang="ko-KR" sz="24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8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2. </a:t>
            </a:r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비즈니스 분석</a:t>
            </a:r>
            <a:endParaRPr lang="en-US" altLang="ko-KR" sz="28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 </a:t>
            </a:r>
            <a:r>
              <a:rPr lang="en-US" altLang="ko-KR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Ex) </a:t>
            </a:r>
            <a:r>
              <a:rPr lang="ko-KR" altLang="en-US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주문량이 </a:t>
            </a:r>
            <a:r>
              <a:rPr lang="ko-KR" altLang="en-US" sz="24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이전에 비해 증가</a:t>
            </a:r>
            <a:r>
              <a:rPr lang="ko-KR" altLang="en-US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한 거래처</a:t>
            </a:r>
            <a:endParaRPr lang="en-US" altLang="ko-KR" sz="24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          </a:t>
            </a:r>
            <a:r>
              <a:rPr lang="ko-KR" altLang="en-US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다른 경쟁사로 </a:t>
            </a:r>
            <a:r>
              <a:rPr lang="ko-KR" altLang="en-US" sz="24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이탈할 징후</a:t>
            </a:r>
            <a:r>
              <a:rPr lang="ko-KR" altLang="en-US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가 보이는 쇼핑몰 또는 서비스의 고객</a:t>
            </a:r>
            <a:endParaRPr lang="ko-KR" altLang="en-US" sz="2400" dirty="0">
              <a:solidFill>
                <a:schemeClr val="accent4">
                  <a:lumMod val="60000"/>
                  <a:lumOff val="40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5F334FE9-3496-4835-93CD-D4AF9F6884C4}"/>
              </a:ext>
            </a:extLst>
          </p:cNvPr>
          <p:cNvSpPr txBox="1"/>
          <p:nvPr/>
        </p:nvSpPr>
        <p:spPr>
          <a:xfrm>
            <a:off x="9011798" y="6350044"/>
            <a:ext cx="30590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4.1 </a:t>
            </a:r>
            <a:r>
              <a:rPr lang="ko-KR" altLang="en-US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머신 러닝의 네 가지 분류</a:t>
            </a:r>
            <a:endParaRPr lang="ko-KR" altLang="en-US" sz="2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66512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B1F3310C-4AA3-446C-A2E7-DD9C17312FA0}"/>
              </a:ext>
            </a:extLst>
          </p:cNvPr>
          <p:cNvSpPr txBox="1"/>
          <p:nvPr/>
        </p:nvSpPr>
        <p:spPr>
          <a:xfrm>
            <a:off x="653650" y="562811"/>
            <a:ext cx="80697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＃ </a:t>
            </a:r>
            <a:r>
              <a:rPr lang="ko-KR" altLang="en-US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이상치 탐지</a:t>
            </a:r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(Novelty Detection)</a:t>
            </a:r>
            <a:endParaRPr lang="ko-KR" altLang="en-US" sz="4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465C8E62-C6D9-4F6B-9CB8-AA3474406773}"/>
              </a:ext>
            </a:extLst>
          </p:cNvPr>
          <p:cNvSpPr txBox="1"/>
          <p:nvPr/>
        </p:nvSpPr>
        <p:spPr>
          <a:xfrm>
            <a:off x="853113" y="1270697"/>
            <a:ext cx="10485774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- </a:t>
            </a:r>
            <a:r>
              <a:rPr lang="ko-KR" altLang="en-US" sz="36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사용분야</a:t>
            </a:r>
            <a:endParaRPr lang="en-US" altLang="ko-KR" sz="36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3. </a:t>
            </a:r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보안</a:t>
            </a:r>
            <a:endParaRPr lang="en-US" altLang="ko-KR" sz="28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  </a:t>
            </a:r>
            <a:r>
              <a:rPr lang="en-US" altLang="ko-KR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Ex)</a:t>
            </a:r>
            <a:r>
              <a:rPr lang="ko-KR" altLang="en-US" sz="2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24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기밀문서 불출 횟수가 상대적으로 증가</a:t>
            </a:r>
            <a:r>
              <a:rPr lang="ko-KR" altLang="en-US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한 직원</a:t>
            </a:r>
            <a:endParaRPr lang="en-US" altLang="ko-KR" sz="24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5F334FE9-3496-4835-93CD-D4AF9F6884C4}"/>
              </a:ext>
            </a:extLst>
          </p:cNvPr>
          <p:cNvSpPr txBox="1"/>
          <p:nvPr/>
        </p:nvSpPr>
        <p:spPr>
          <a:xfrm>
            <a:off x="9011798" y="6350044"/>
            <a:ext cx="30590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4.1 </a:t>
            </a:r>
            <a:r>
              <a:rPr lang="ko-KR" altLang="en-US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머신 러닝의 네 가지 분류</a:t>
            </a:r>
            <a:endParaRPr lang="ko-KR" altLang="en-US" sz="2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0997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7707FCD0-84BA-4FAF-9EC0-C7427F3C8653}"/>
              </a:ext>
            </a:extLst>
          </p:cNvPr>
          <p:cNvSpPr txBox="1"/>
          <p:nvPr/>
        </p:nvSpPr>
        <p:spPr>
          <a:xfrm>
            <a:off x="364998" y="517663"/>
            <a:ext cx="108272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 Classification</a:t>
            </a:r>
            <a:r>
              <a:rPr lang="ko-KR" altLang="en-US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</a:t>
            </a:r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vs  Novelty Detection</a:t>
            </a:r>
            <a:endParaRPr lang="ko-KR" altLang="en-US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AA92FAE0-A43C-44A2-9D8E-A4A5ABC9BCD9}"/>
              </a:ext>
            </a:extLst>
          </p:cNvPr>
          <p:cNvSpPr txBox="1"/>
          <p:nvPr/>
        </p:nvSpPr>
        <p:spPr>
          <a:xfrm>
            <a:off x="776586" y="1468473"/>
            <a:ext cx="103035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- </a:t>
            </a:r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분류 </a:t>
            </a:r>
            <a:r>
              <a:rPr lang="en-US" altLang="ko-KR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28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경계</a:t>
            </a:r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를 통해 영역을 분류</a:t>
            </a:r>
            <a:endParaRPr lang="ko-KR" altLang="en-US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AA92FAE0-A43C-44A2-9D8E-A4A5ABC9BCD9}"/>
              </a:ext>
            </a:extLst>
          </p:cNvPr>
          <p:cNvSpPr txBox="1"/>
          <p:nvPr/>
        </p:nvSpPr>
        <p:spPr>
          <a:xfrm>
            <a:off x="776587" y="2234617"/>
            <a:ext cx="103035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- </a:t>
            </a:r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이상치 탐지 </a:t>
            </a:r>
            <a:r>
              <a:rPr lang="en-US" altLang="ko-KR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이상치가 아닌 </a:t>
            </a:r>
            <a:r>
              <a:rPr lang="ko-KR" altLang="en-US" sz="28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데이터들의 영역</a:t>
            </a:r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을 만듦</a:t>
            </a:r>
            <a:endParaRPr lang="ko-KR" altLang="en-US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073" name="_x367330552" descr="EMB00006078214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7040" y="3072817"/>
            <a:ext cx="7082639" cy="2779343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8839962" y="3943897"/>
            <a:ext cx="356616" cy="35661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7223887" y="5080591"/>
            <a:ext cx="356616" cy="35661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5167731" y="3526186"/>
            <a:ext cx="2971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?</a:t>
            </a:r>
            <a:endParaRPr lang="ko-KR" altLang="en-US" sz="2800" dirty="0">
              <a:solidFill>
                <a:srgbClr val="FF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765651" y="4728715"/>
            <a:ext cx="2971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?</a:t>
            </a:r>
            <a:endParaRPr lang="ko-KR" altLang="en-US" sz="2800" dirty="0">
              <a:solidFill>
                <a:srgbClr val="FF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5F334FE9-3496-4835-93CD-D4AF9F6884C4}"/>
              </a:ext>
            </a:extLst>
          </p:cNvPr>
          <p:cNvSpPr txBox="1"/>
          <p:nvPr/>
        </p:nvSpPr>
        <p:spPr>
          <a:xfrm>
            <a:off x="9011798" y="6350044"/>
            <a:ext cx="30590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4.1 </a:t>
            </a:r>
            <a:r>
              <a:rPr lang="ko-KR" altLang="en-US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머신 러닝의 네 가지 분류</a:t>
            </a:r>
            <a:endParaRPr lang="ko-KR" altLang="en-US" sz="2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59579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7707FCD0-84BA-4FAF-9EC0-C7427F3C8653}"/>
              </a:ext>
            </a:extLst>
          </p:cNvPr>
          <p:cNvSpPr txBox="1"/>
          <p:nvPr/>
        </p:nvSpPr>
        <p:spPr>
          <a:xfrm>
            <a:off x="364998" y="517663"/>
            <a:ext cx="108272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 </a:t>
            </a:r>
            <a:r>
              <a:rPr lang="ko-KR" altLang="en-US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이상치 탐지 기법의 난점</a:t>
            </a:r>
            <a:endParaRPr lang="ko-KR" altLang="en-US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AA92FAE0-A43C-44A2-9D8E-A4A5ABC9BCD9}"/>
              </a:ext>
            </a:extLst>
          </p:cNvPr>
          <p:cNvSpPr txBox="1"/>
          <p:nvPr/>
        </p:nvSpPr>
        <p:spPr>
          <a:xfrm>
            <a:off x="776586" y="1146780"/>
            <a:ext cx="1030354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정상 데이터와 이상 데이터의 </a:t>
            </a:r>
            <a:r>
              <a:rPr lang="ko-KR" altLang="en-US" sz="28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경계가 매우 모호</a:t>
            </a:r>
            <a:endParaRPr lang="en-US" altLang="ko-KR" sz="2800" dirty="0" smtClean="0">
              <a:solidFill>
                <a:schemeClr val="accent4">
                  <a:lumMod val="60000"/>
                  <a:lumOff val="40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-&gt; </a:t>
            </a:r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적절한 </a:t>
            </a:r>
            <a:r>
              <a:rPr lang="ko-KR" altLang="en-US" sz="28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경계 설정이 어려움</a:t>
            </a:r>
            <a:endParaRPr lang="ko-KR" altLang="en-US" sz="2800" dirty="0">
              <a:solidFill>
                <a:schemeClr val="accent4">
                  <a:lumMod val="60000"/>
                  <a:lumOff val="40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776586" y="2451192"/>
            <a:ext cx="16367478" cy="6132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097" name="_x367328472" descr="EMB00006078214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586" y="2797140"/>
            <a:ext cx="5844551" cy="2978296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AA92FAE0-A43C-44A2-9D8E-A4A5ABC9BCD9}"/>
              </a:ext>
            </a:extLst>
          </p:cNvPr>
          <p:cNvSpPr txBox="1"/>
          <p:nvPr/>
        </p:nvSpPr>
        <p:spPr>
          <a:xfrm>
            <a:off x="6720290" y="3064463"/>
            <a:ext cx="520455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 smtClean="0">
                <a:solidFill>
                  <a:srgbClr val="00B05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동그란 모양 </a:t>
            </a:r>
            <a:r>
              <a:rPr lang="en-US" altLang="ko-KR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-&gt; </a:t>
            </a:r>
            <a:r>
              <a:rPr lang="ko-KR" altLang="en-US" sz="2800" dirty="0" smtClean="0">
                <a:solidFill>
                  <a:srgbClr val="00B05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수박</a:t>
            </a:r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까지 범주에 포함</a:t>
            </a:r>
            <a:endParaRPr lang="en-US" altLang="ko-KR" sz="28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8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청사과</a:t>
            </a:r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-&gt; </a:t>
            </a:r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초록색</a:t>
            </a:r>
            <a:endParaRPr lang="en-US" altLang="ko-KR" sz="28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828675" y="2862263"/>
            <a:ext cx="5738813" cy="2824154"/>
          </a:xfrm>
          <a:prstGeom prst="ellipse">
            <a:avLst/>
          </a:prstGeom>
          <a:noFill/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1619479" y="3028951"/>
            <a:ext cx="3509733" cy="227647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5F334FE9-3496-4835-93CD-D4AF9F6884C4}"/>
              </a:ext>
            </a:extLst>
          </p:cNvPr>
          <p:cNvSpPr txBox="1"/>
          <p:nvPr/>
        </p:nvSpPr>
        <p:spPr>
          <a:xfrm>
            <a:off x="9011798" y="6350044"/>
            <a:ext cx="30590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4.1 </a:t>
            </a:r>
            <a:r>
              <a:rPr lang="ko-KR" altLang="en-US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머신 러닝의 네 가지 분류</a:t>
            </a:r>
            <a:endParaRPr lang="ko-KR" altLang="en-US" sz="2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71504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7707FCD0-84BA-4FAF-9EC0-C7427F3C8653}"/>
              </a:ext>
            </a:extLst>
          </p:cNvPr>
          <p:cNvSpPr txBox="1"/>
          <p:nvPr/>
        </p:nvSpPr>
        <p:spPr>
          <a:xfrm>
            <a:off x="364998" y="342791"/>
            <a:ext cx="108272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 Generalization  vs  Specialization</a:t>
            </a:r>
            <a:endParaRPr lang="ko-KR" altLang="en-US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776586" y="2451192"/>
            <a:ext cx="16367478" cy="6132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3478733" y="3605686"/>
            <a:ext cx="5234534" cy="2905537"/>
            <a:chOff x="776586" y="2797140"/>
            <a:chExt cx="5844551" cy="2978296"/>
          </a:xfrm>
        </p:grpSpPr>
        <p:pic>
          <p:nvPicPr>
            <p:cNvPr id="4097" name="_x367328472" descr="EMB00006078214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6586" y="2797140"/>
              <a:ext cx="5844551" cy="2978296"/>
            </a:xfrm>
            <a:prstGeom prst="rect">
              <a:avLst/>
            </a:prstGeom>
            <a:noFill/>
            <a:ln w="38100">
              <a:solidFill>
                <a:schemeClr val="accent1">
                  <a:lumMod val="60000"/>
                  <a:lumOff val="4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타원 10"/>
            <p:cNvSpPr/>
            <p:nvPr/>
          </p:nvSpPr>
          <p:spPr>
            <a:xfrm>
              <a:off x="828675" y="2862263"/>
              <a:ext cx="5738813" cy="2824154"/>
            </a:xfrm>
            <a:prstGeom prst="ellipse">
              <a:avLst/>
            </a:prstGeom>
            <a:noFill/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타원 14"/>
            <p:cNvSpPr/>
            <p:nvPr/>
          </p:nvSpPr>
          <p:spPr>
            <a:xfrm>
              <a:off x="1619479" y="3028951"/>
              <a:ext cx="3509733" cy="2276474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AA92FAE0-A43C-44A2-9D8E-A4A5ABC9BCD9}"/>
              </a:ext>
            </a:extLst>
          </p:cNvPr>
          <p:cNvSpPr txBox="1"/>
          <p:nvPr/>
        </p:nvSpPr>
        <p:spPr>
          <a:xfrm>
            <a:off x="977722" y="895618"/>
            <a:ext cx="1041567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- Generalization(</a:t>
            </a:r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일반화</a:t>
            </a:r>
            <a:r>
              <a:rPr lang="en-US" altLang="ko-KR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 : </a:t>
            </a:r>
            <a:r>
              <a:rPr lang="ko-KR" altLang="en-US" sz="28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청사과는</a:t>
            </a:r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포함시킬 수 있지만 </a:t>
            </a:r>
            <a:r>
              <a:rPr lang="ko-KR" altLang="en-US" sz="28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너무 과도하면 수박까지 사과로 취급</a:t>
            </a:r>
            <a:endParaRPr lang="en-US" altLang="ko-KR" sz="2800" dirty="0" smtClean="0">
              <a:solidFill>
                <a:schemeClr val="accent4">
                  <a:lumMod val="60000"/>
                  <a:lumOff val="40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- Specialization(</a:t>
            </a:r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특수화</a:t>
            </a:r>
            <a:r>
              <a:rPr lang="en-US" altLang="ko-KR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</a:t>
            </a:r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2800" dirty="0" err="1" smtClean="0">
                <a:solidFill>
                  <a:schemeClr val="accent4">
                    <a:lumMod val="60000"/>
                    <a:lumOff val="4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청사과를</a:t>
            </a:r>
            <a:r>
              <a:rPr lang="ko-KR" altLang="en-US" sz="28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사과로 생각하지 않게 될 수도 있음</a:t>
            </a:r>
            <a:endParaRPr lang="en-US" altLang="ko-KR" sz="2800" dirty="0" smtClean="0">
              <a:solidFill>
                <a:schemeClr val="accent4">
                  <a:lumMod val="60000"/>
                  <a:lumOff val="40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5F334FE9-3496-4835-93CD-D4AF9F6884C4}"/>
              </a:ext>
            </a:extLst>
          </p:cNvPr>
          <p:cNvSpPr txBox="1"/>
          <p:nvPr/>
        </p:nvSpPr>
        <p:spPr>
          <a:xfrm>
            <a:off x="9011798" y="6350044"/>
            <a:ext cx="30590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4.1 </a:t>
            </a:r>
            <a:r>
              <a:rPr lang="ko-KR" altLang="en-US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머신 러닝의 네 가지 분류</a:t>
            </a:r>
            <a:endParaRPr lang="ko-KR" altLang="en-US" sz="2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57399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7707FCD0-84BA-4FAF-9EC0-C7427F3C8653}"/>
              </a:ext>
            </a:extLst>
          </p:cNvPr>
          <p:cNvSpPr txBox="1"/>
          <p:nvPr/>
        </p:nvSpPr>
        <p:spPr>
          <a:xfrm>
            <a:off x="364998" y="342791"/>
            <a:ext cx="108272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 Generalization  vs  Specialization</a:t>
            </a:r>
            <a:endParaRPr lang="ko-KR" altLang="en-US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776586" y="2451192"/>
            <a:ext cx="16367478" cy="6132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12" name="그룹 11"/>
          <p:cNvGrpSpPr/>
          <p:nvPr/>
        </p:nvGrpSpPr>
        <p:grpSpPr>
          <a:xfrm>
            <a:off x="3443287" y="3573274"/>
            <a:ext cx="5305425" cy="2981325"/>
            <a:chOff x="1946411" y="3595011"/>
            <a:chExt cx="5305425" cy="2981325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46411" y="3595011"/>
              <a:ext cx="5305425" cy="2981325"/>
            </a:xfrm>
            <a:prstGeom prst="rect">
              <a:avLst/>
            </a:prstGeom>
          </p:spPr>
        </p:pic>
        <p:sp>
          <p:nvSpPr>
            <p:cNvPr id="15" name="타원 14"/>
            <p:cNvSpPr/>
            <p:nvPr/>
          </p:nvSpPr>
          <p:spPr>
            <a:xfrm>
              <a:off x="2170323" y="3870710"/>
              <a:ext cx="3710559" cy="2331786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/>
            <p:cNvSpPr/>
            <p:nvPr/>
          </p:nvSpPr>
          <p:spPr>
            <a:xfrm>
              <a:off x="2029208" y="3708094"/>
              <a:ext cx="5139832" cy="2755161"/>
            </a:xfrm>
            <a:prstGeom prst="ellipse">
              <a:avLst/>
            </a:prstGeom>
            <a:noFill/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AA92FAE0-A43C-44A2-9D8E-A4A5ABC9BCD9}"/>
              </a:ext>
            </a:extLst>
          </p:cNvPr>
          <p:cNvSpPr txBox="1"/>
          <p:nvPr/>
        </p:nvSpPr>
        <p:spPr>
          <a:xfrm>
            <a:off x="1455935" y="1421353"/>
            <a:ext cx="928012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Generalization(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일반화</a:t>
            </a:r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)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와</a:t>
            </a:r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Specialization(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특수화</a:t>
            </a:r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)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를 </a:t>
            </a:r>
            <a:endParaRPr lang="en-US" altLang="ko-KR" sz="32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잘 조절하는 것이 곧 모델을 잘 만드는 것</a:t>
            </a:r>
            <a:endParaRPr lang="en-US" altLang="ko-KR" sz="3200" dirty="0" smtClean="0">
              <a:solidFill>
                <a:schemeClr val="accent4">
                  <a:lumMod val="60000"/>
                  <a:lumOff val="40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5F334FE9-3496-4835-93CD-D4AF9F6884C4}"/>
              </a:ext>
            </a:extLst>
          </p:cNvPr>
          <p:cNvSpPr txBox="1"/>
          <p:nvPr/>
        </p:nvSpPr>
        <p:spPr>
          <a:xfrm>
            <a:off x="9011798" y="6350044"/>
            <a:ext cx="30590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4.1 </a:t>
            </a:r>
            <a:r>
              <a:rPr lang="ko-KR" altLang="en-US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머신 러닝의 네 가지 분류</a:t>
            </a:r>
            <a:endParaRPr lang="ko-KR" altLang="en-US" sz="2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40551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7707FCD0-84BA-4FAF-9EC0-C7427F3C8653}"/>
              </a:ext>
            </a:extLst>
          </p:cNvPr>
          <p:cNvSpPr txBox="1"/>
          <p:nvPr/>
        </p:nvSpPr>
        <p:spPr>
          <a:xfrm>
            <a:off x="346710" y="333465"/>
            <a:ext cx="69079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 </a:t>
            </a:r>
            <a:r>
              <a:rPr lang="ko-KR" altLang="en-US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준지도 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학습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5F334FE9-3496-4835-93CD-D4AF9F6884C4}"/>
              </a:ext>
            </a:extLst>
          </p:cNvPr>
          <p:cNvSpPr txBox="1"/>
          <p:nvPr/>
        </p:nvSpPr>
        <p:spPr>
          <a:xfrm>
            <a:off x="9011798" y="6350044"/>
            <a:ext cx="30590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4.1 </a:t>
            </a:r>
            <a:r>
              <a:rPr lang="ko-KR" altLang="en-US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머신 러닝의 네 가지 분류</a:t>
            </a:r>
            <a:endParaRPr lang="ko-KR" altLang="en-US" sz="2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31950C19-C814-4632-902F-51F56B7D3752}"/>
              </a:ext>
            </a:extLst>
          </p:cNvPr>
          <p:cNvSpPr txBox="1"/>
          <p:nvPr/>
        </p:nvSpPr>
        <p:spPr>
          <a:xfrm>
            <a:off x="1081387" y="1181975"/>
            <a:ext cx="1030354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전체 데이터 중 일부분만 정답이 있을 때 </a:t>
            </a:r>
            <a:r>
              <a:rPr lang="ko-KR" altLang="en-US" sz="28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정답이 없는 데이터도 같이 학습에 사용</a:t>
            </a:r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하여 이를 통해 모델의 정확도를 더 높이기 위한 방법</a:t>
            </a:r>
            <a:endParaRPr lang="ko-KR" altLang="en-US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7425" y="2881730"/>
            <a:ext cx="7677150" cy="3019425"/>
          </a:xfrm>
          <a:prstGeom prst="rect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629615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7707FCD0-84BA-4FAF-9EC0-C7427F3C8653}"/>
              </a:ext>
            </a:extLst>
          </p:cNvPr>
          <p:cNvSpPr txBox="1"/>
          <p:nvPr/>
        </p:nvSpPr>
        <p:spPr>
          <a:xfrm>
            <a:off x="346710" y="333465"/>
            <a:ext cx="69079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 </a:t>
            </a:r>
            <a:r>
              <a:rPr lang="ko-KR" altLang="en-US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준지도 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학습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5F334FE9-3496-4835-93CD-D4AF9F6884C4}"/>
              </a:ext>
            </a:extLst>
          </p:cNvPr>
          <p:cNvSpPr txBox="1"/>
          <p:nvPr/>
        </p:nvSpPr>
        <p:spPr>
          <a:xfrm>
            <a:off x="9011798" y="6350044"/>
            <a:ext cx="30590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4.1 </a:t>
            </a:r>
            <a:r>
              <a:rPr lang="ko-KR" altLang="en-US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머신 러닝의 네 가지 분류</a:t>
            </a:r>
            <a:endParaRPr lang="ko-KR" altLang="en-US" sz="2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31950C19-C814-4632-902F-51F56B7D3752}"/>
              </a:ext>
            </a:extLst>
          </p:cNvPr>
          <p:cNvSpPr txBox="1"/>
          <p:nvPr/>
        </p:nvSpPr>
        <p:spPr>
          <a:xfrm>
            <a:off x="1081387" y="1181975"/>
            <a:ext cx="10303546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- </a:t>
            </a:r>
            <a:r>
              <a:rPr lang="ko-KR" altLang="en-US" sz="28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셀프</a:t>
            </a:r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트레이닝</a:t>
            </a: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준지도 학습 중 가장 간단한 방법</a:t>
            </a:r>
            <a:endParaRPr lang="en-US" altLang="ko-KR" sz="28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1. </a:t>
            </a:r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레이블이 달린 데이터로 모델을 학습</a:t>
            </a:r>
            <a:endParaRPr lang="en-US" altLang="ko-KR" sz="28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2. </a:t>
            </a:r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이 모델을 가지고 레이블이 달리지 않은 데이터를 예측</a:t>
            </a:r>
            <a:endParaRPr lang="en-US" altLang="ko-KR" sz="28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3. </a:t>
            </a:r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이중에서 가장 확률 값이 높은 데이터들만 레이블 데이터로 가져감</a:t>
            </a:r>
            <a:endParaRPr lang="en-US" altLang="ko-KR" sz="28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 4. </a:t>
            </a:r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위 과정을 계속 반복</a:t>
            </a:r>
            <a:endParaRPr lang="ko-KR" altLang="en-US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50988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7707FCD0-84BA-4FAF-9EC0-C7427F3C8653}"/>
              </a:ext>
            </a:extLst>
          </p:cNvPr>
          <p:cNvSpPr txBox="1"/>
          <p:nvPr/>
        </p:nvSpPr>
        <p:spPr>
          <a:xfrm>
            <a:off x="346710" y="333465"/>
            <a:ext cx="69079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 </a:t>
            </a:r>
            <a:r>
              <a:rPr lang="ko-KR" altLang="en-US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준지도 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학습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5F334FE9-3496-4835-93CD-D4AF9F6884C4}"/>
              </a:ext>
            </a:extLst>
          </p:cNvPr>
          <p:cNvSpPr txBox="1"/>
          <p:nvPr/>
        </p:nvSpPr>
        <p:spPr>
          <a:xfrm>
            <a:off x="9011798" y="6350044"/>
            <a:ext cx="30590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4.1 </a:t>
            </a:r>
            <a:r>
              <a:rPr lang="ko-KR" altLang="en-US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머신 러닝의 네 가지 분류</a:t>
            </a:r>
            <a:endParaRPr lang="ko-KR" altLang="en-US" sz="2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31950C19-C814-4632-902F-51F56B7D3752}"/>
              </a:ext>
            </a:extLst>
          </p:cNvPr>
          <p:cNvSpPr txBox="1"/>
          <p:nvPr/>
        </p:nvSpPr>
        <p:spPr>
          <a:xfrm>
            <a:off x="1081387" y="1181975"/>
            <a:ext cx="103035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1. </a:t>
            </a:r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레이블이 달린 데이터로 모델을 학습</a:t>
            </a:r>
            <a:endParaRPr lang="ko-KR" altLang="en-US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9664" y="2128795"/>
            <a:ext cx="6272671" cy="3116855"/>
          </a:xfrm>
          <a:prstGeom prst="rect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855414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5F334FE9-3496-4835-93CD-D4AF9F6884C4}"/>
              </a:ext>
            </a:extLst>
          </p:cNvPr>
          <p:cNvSpPr txBox="1"/>
          <p:nvPr/>
        </p:nvSpPr>
        <p:spPr>
          <a:xfrm>
            <a:off x="10099025" y="6350044"/>
            <a:ext cx="19717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3</a:t>
            </a:r>
            <a:r>
              <a:rPr lang="en-US" altLang="ko-KR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.1 </a:t>
            </a:r>
            <a:r>
              <a:rPr lang="ko-KR" altLang="en-US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신경망의 구조</a:t>
            </a:r>
            <a:endParaRPr lang="ko-KR" altLang="en-US" sz="2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7707FCD0-84BA-4FAF-9EC0-C7427F3C8653}"/>
              </a:ext>
            </a:extLst>
          </p:cNvPr>
          <p:cNvSpPr txBox="1"/>
          <p:nvPr/>
        </p:nvSpPr>
        <p:spPr>
          <a:xfrm>
            <a:off x="514350" y="623025"/>
            <a:ext cx="74104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3.1.2 </a:t>
            </a:r>
            <a:r>
              <a:rPr lang="ko-KR" altLang="en-US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모델</a:t>
            </a:r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층의 네트워크</a:t>
            </a:r>
            <a:endParaRPr lang="ko-KR" altLang="en-US" sz="4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E00BD2F4-ACFA-48DC-8305-35708C60C58F}"/>
              </a:ext>
            </a:extLst>
          </p:cNvPr>
          <p:cNvSpPr txBox="1"/>
          <p:nvPr/>
        </p:nvSpPr>
        <p:spPr>
          <a:xfrm>
            <a:off x="1013691" y="1743363"/>
            <a:ext cx="104960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 </a:t>
            </a:r>
            <a:r>
              <a:rPr lang="ko-KR" altLang="en-US" sz="32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비순환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유향 그래프</a:t>
            </a:r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가설공간</a:t>
            </a:r>
            <a:endParaRPr lang="en-US" altLang="ko-KR" sz="32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3074" name="Picture 2" descr="https://k.kakaocdn.net/dn/bGHDMU/btqwwYYMAOK/ZzISgZpdVFJWckVwiHF08K/img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3494" y="2614484"/>
            <a:ext cx="5305012" cy="3497992"/>
          </a:xfrm>
          <a:prstGeom prst="rect">
            <a:avLst/>
          </a:prstGeom>
          <a:noFill/>
          <a:ln w="57150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9289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7707FCD0-84BA-4FAF-9EC0-C7427F3C8653}"/>
              </a:ext>
            </a:extLst>
          </p:cNvPr>
          <p:cNvSpPr txBox="1"/>
          <p:nvPr/>
        </p:nvSpPr>
        <p:spPr>
          <a:xfrm>
            <a:off x="346710" y="333465"/>
            <a:ext cx="69079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 </a:t>
            </a:r>
            <a:r>
              <a:rPr lang="ko-KR" altLang="en-US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준지도 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학습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5F334FE9-3496-4835-93CD-D4AF9F6884C4}"/>
              </a:ext>
            </a:extLst>
          </p:cNvPr>
          <p:cNvSpPr txBox="1"/>
          <p:nvPr/>
        </p:nvSpPr>
        <p:spPr>
          <a:xfrm>
            <a:off x="9011798" y="6350044"/>
            <a:ext cx="30590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4.1 </a:t>
            </a:r>
            <a:r>
              <a:rPr lang="ko-KR" altLang="en-US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머신 러닝의 네 가지 분류</a:t>
            </a:r>
            <a:endParaRPr lang="ko-KR" altLang="en-US" sz="2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31950C19-C814-4632-902F-51F56B7D3752}"/>
              </a:ext>
            </a:extLst>
          </p:cNvPr>
          <p:cNvSpPr txBox="1"/>
          <p:nvPr/>
        </p:nvSpPr>
        <p:spPr>
          <a:xfrm>
            <a:off x="1081387" y="1181975"/>
            <a:ext cx="103035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2. 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이 모델을 가지고 레이블이 달리지 않은 데이터를 예측</a:t>
            </a:r>
            <a:endParaRPr lang="en-US" altLang="ko-KR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5884" y="1941650"/>
            <a:ext cx="7080231" cy="4171939"/>
          </a:xfrm>
          <a:prstGeom prst="rect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516320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7707FCD0-84BA-4FAF-9EC0-C7427F3C8653}"/>
              </a:ext>
            </a:extLst>
          </p:cNvPr>
          <p:cNvSpPr txBox="1"/>
          <p:nvPr/>
        </p:nvSpPr>
        <p:spPr>
          <a:xfrm>
            <a:off x="346710" y="333465"/>
            <a:ext cx="69079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 </a:t>
            </a:r>
            <a:r>
              <a:rPr lang="ko-KR" altLang="en-US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준지도 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학습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5F334FE9-3496-4835-93CD-D4AF9F6884C4}"/>
              </a:ext>
            </a:extLst>
          </p:cNvPr>
          <p:cNvSpPr txBox="1"/>
          <p:nvPr/>
        </p:nvSpPr>
        <p:spPr>
          <a:xfrm>
            <a:off x="9011798" y="6350044"/>
            <a:ext cx="30590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4.1 </a:t>
            </a:r>
            <a:r>
              <a:rPr lang="ko-KR" altLang="en-US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머신 러닝의 네 가지 분류</a:t>
            </a:r>
            <a:endParaRPr lang="ko-KR" altLang="en-US" sz="2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31950C19-C814-4632-902F-51F56B7D3752}"/>
              </a:ext>
            </a:extLst>
          </p:cNvPr>
          <p:cNvSpPr txBox="1"/>
          <p:nvPr/>
        </p:nvSpPr>
        <p:spPr>
          <a:xfrm>
            <a:off x="1081387" y="1181975"/>
            <a:ext cx="103035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3. 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이중에서 가장 확률 값이 높은 데이터들만 레이블 데이터로 가져감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2727" y="2238746"/>
            <a:ext cx="8846545" cy="2735981"/>
          </a:xfrm>
          <a:prstGeom prst="rect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</p:pic>
      <p:sp>
        <p:nvSpPr>
          <p:cNvPr id="6" name="직사각형 5"/>
          <p:cNvSpPr/>
          <p:nvPr/>
        </p:nvSpPr>
        <p:spPr>
          <a:xfrm>
            <a:off x="6235547" y="2368627"/>
            <a:ext cx="4153359" cy="242371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31950C19-C814-4632-902F-51F56B7D3752}"/>
              </a:ext>
            </a:extLst>
          </p:cNvPr>
          <p:cNvSpPr txBox="1"/>
          <p:nvPr/>
        </p:nvSpPr>
        <p:spPr>
          <a:xfrm>
            <a:off x="1081387" y="5393143"/>
            <a:ext cx="103035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4. 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위 과정을 계속 반복</a:t>
            </a:r>
          </a:p>
        </p:txBody>
      </p:sp>
    </p:spTree>
    <p:extLst>
      <p:ext uri="{BB962C8B-B14F-4D97-AF65-F5344CB8AC3E}">
        <p14:creationId xmlns:p14="http://schemas.microsoft.com/office/powerpoint/2010/main" val="3596133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7707FCD0-84BA-4FAF-9EC0-C7427F3C8653}"/>
              </a:ext>
            </a:extLst>
          </p:cNvPr>
          <p:cNvSpPr txBox="1"/>
          <p:nvPr/>
        </p:nvSpPr>
        <p:spPr>
          <a:xfrm>
            <a:off x="342646" y="317931"/>
            <a:ext cx="69079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4.1.3 </a:t>
            </a:r>
            <a:r>
              <a:rPr lang="ko-KR" altLang="en-US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자기 지도 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학습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B1F3310C-4AA3-446C-A2E7-DD9C17312FA0}"/>
              </a:ext>
            </a:extLst>
          </p:cNvPr>
          <p:cNvSpPr txBox="1"/>
          <p:nvPr/>
        </p:nvSpPr>
        <p:spPr>
          <a:xfrm>
            <a:off x="772523" y="1133995"/>
            <a:ext cx="59970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＃ </a:t>
            </a:r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자기 지도 학습</a:t>
            </a:r>
            <a:endParaRPr lang="ko-KR" altLang="en-US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465C8E62-C6D9-4F6B-9CB8-AA3474406773}"/>
              </a:ext>
            </a:extLst>
          </p:cNvPr>
          <p:cNvSpPr txBox="1"/>
          <p:nvPr/>
        </p:nvSpPr>
        <p:spPr>
          <a:xfrm>
            <a:off x="1077322" y="1648842"/>
            <a:ext cx="1048577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입력 데이터에서 자동으로 레이블을 만들어 생성된 입력</a:t>
            </a:r>
            <a:r>
              <a:rPr lang="en-US" altLang="ko-KR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-</a:t>
            </a:r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레이블 데이터로 지도 학습을 하는 방법</a:t>
            </a:r>
            <a:endParaRPr lang="ko-KR" altLang="en-US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5F334FE9-3496-4835-93CD-D4AF9F6884C4}"/>
              </a:ext>
            </a:extLst>
          </p:cNvPr>
          <p:cNvSpPr txBox="1"/>
          <p:nvPr/>
        </p:nvSpPr>
        <p:spPr>
          <a:xfrm>
            <a:off x="9011798" y="6350044"/>
            <a:ext cx="30590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4.1 </a:t>
            </a:r>
            <a:r>
              <a:rPr lang="ko-KR" altLang="en-US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머신 러닝의 네 가지 분류</a:t>
            </a:r>
            <a:endParaRPr lang="ko-KR" altLang="en-US" sz="2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3522" y="3129594"/>
            <a:ext cx="7504955" cy="2879452"/>
          </a:xfrm>
          <a:prstGeom prst="rect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973851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7707FCD0-84BA-4FAF-9EC0-C7427F3C8653}"/>
              </a:ext>
            </a:extLst>
          </p:cNvPr>
          <p:cNvSpPr txBox="1"/>
          <p:nvPr/>
        </p:nvSpPr>
        <p:spPr>
          <a:xfrm>
            <a:off x="342646" y="317931"/>
            <a:ext cx="69079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4.1.3 </a:t>
            </a:r>
            <a:r>
              <a:rPr lang="ko-KR" altLang="en-US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자기 지도 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학습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B1F3310C-4AA3-446C-A2E7-DD9C17312FA0}"/>
              </a:ext>
            </a:extLst>
          </p:cNvPr>
          <p:cNvSpPr txBox="1"/>
          <p:nvPr/>
        </p:nvSpPr>
        <p:spPr>
          <a:xfrm>
            <a:off x="772523" y="1133995"/>
            <a:ext cx="59970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＃ </a:t>
            </a:r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오토인코더</a:t>
            </a:r>
            <a:endParaRPr lang="ko-KR" altLang="en-US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465C8E62-C6D9-4F6B-9CB8-AA3474406773}"/>
              </a:ext>
            </a:extLst>
          </p:cNvPr>
          <p:cNvSpPr txBox="1"/>
          <p:nvPr/>
        </p:nvSpPr>
        <p:spPr>
          <a:xfrm>
            <a:off x="1077322" y="1648842"/>
            <a:ext cx="1017894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이미지를 입력 받아 원본 이미지와 동일한 이미지를 출력해 두 이미지를 입력</a:t>
            </a:r>
            <a:r>
              <a:rPr lang="en-US" altLang="ko-KR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-</a:t>
            </a:r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레이블 데이터로 사용하여 학습 </a:t>
            </a: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endParaRPr lang="en-US" altLang="ko-KR" sz="28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=&gt;  </a:t>
            </a:r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원본 입력을 재구성 하는 방법을 학습</a:t>
            </a:r>
            <a:endParaRPr lang="ko-KR" altLang="en-US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5F334FE9-3496-4835-93CD-D4AF9F6884C4}"/>
              </a:ext>
            </a:extLst>
          </p:cNvPr>
          <p:cNvSpPr txBox="1"/>
          <p:nvPr/>
        </p:nvSpPr>
        <p:spPr>
          <a:xfrm>
            <a:off x="9011798" y="6350044"/>
            <a:ext cx="30590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4.1 </a:t>
            </a:r>
            <a:r>
              <a:rPr lang="ko-KR" altLang="en-US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머신 러닝의 네 가지 분류</a:t>
            </a:r>
            <a:endParaRPr lang="ko-KR" altLang="en-US" sz="2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787267" y="3014323"/>
            <a:ext cx="13927497" cy="5889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121" name="_x367330152" descr="EMB00006078214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7332" y="3661692"/>
            <a:ext cx="6957336" cy="2629963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7894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7707FCD0-84BA-4FAF-9EC0-C7427F3C8653}"/>
              </a:ext>
            </a:extLst>
          </p:cNvPr>
          <p:cNvSpPr txBox="1"/>
          <p:nvPr/>
        </p:nvSpPr>
        <p:spPr>
          <a:xfrm>
            <a:off x="342646" y="317931"/>
            <a:ext cx="69079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4.1.4 </a:t>
            </a:r>
            <a:r>
              <a:rPr lang="ko-KR" altLang="en-US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강화 학습</a:t>
            </a:r>
            <a:endParaRPr lang="ko-KR" altLang="en-US" sz="4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B1F3310C-4AA3-446C-A2E7-DD9C17312FA0}"/>
              </a:ext>
            </a:extLst>
          </p:cNvPr>
          <p:cNvSpPr txBox="1"/>
          <p:nvPr/>
        </p:nvSpPr>
        <p:spPr>
          <a:xfrm>
            <a:off x="772523" y="1133995"/>
            <a:ext cx="59970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＃ </a:t>
            </a:r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강화 학습</a:t>
            </a:r>
            <a:endParaRPr lang="ko-KR" altLang="en-US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465C8E62-C6D9-4F6B-9CB8-AA3474406773}"/>
              </a:ext>
            </a:extLst>
          </p:cNvPr>
          <p:cNvSpPr txBox="1"/>
          <p:nvPr/>
        </p:nvSpPr>
        <p:spPr>
          <a:xfrm>
            <a:off x="1077322" y="1648842"/>
            <a:ext cx="10485774" cy="1325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에이전트가 주어진 환경에 대하여 어떤 행동을 취하고 이로부터 보상을 얻으며 이 </a:t>
            </a:r>
            <a:r>
              <a:rPr lang="ko-KR" altLang="en-US" sz="28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보상을 최대화 </a:t>
            </a:r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하도록 학습하는 방법</a:t>
            </a:r>
            <a:endParaRPr lang="ko-KR" altLang="en-US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5F334FE9-3496-4835-93CD-D4AF9F6884C4}"/>
              </a:ext>
            </a:extLst>
          </p:cNvPr>
          <p:cNvSpPr txBox="1"/>
          <p:nvPr/>
        </p:nvSpPr>
        <p:spPr>
          <a:xfrm>
            <a:off x="9011798" y="6350044"/>
            <a:ext cx="30590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4.1 </a:t>
            </a:r>
            <a:r>
              <a:rPr lang="ko-KR" altLang="en-US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머신 러닝의 네 가지 분류</a:t>
            </a:r>
            <a:endParaRPr lang="ko-KR" altLang="en-US" sz="2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4544" y="3153405"/>
            <a:ext cx="6322911" cy="3017887"/>
          </a:xfrm>
          <a:prstGeom prst="rect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766878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7707FCD0-84BA-4FAF-9EC0-C7427F3C8653}"/>
              </a:ext>
            </a:extLst>
          </p:cNvPr>
          <p:cNvSpPr txBox="1"/>
          <p:nvPr/>
        </p:nvSpPr>
        <p:spPr>
          <a:xfrm>
            <a:off x="342646" y="317931"/>
            <a:ext cx="69079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4.1.4 </a:t>
            </a:r>
            <a:r>
              <a:rPr lang="ko-KR" altLang="en-US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강화 학습</a:t>
            </a:r>
            <a:endParaRPr lang="ko-KR" altLang="en-US" sz="4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B1F3310C-4AA3-446C-A2E7-DD9C17312FA0}"/>
              </a:ext>
            </a:extLst>
          </p:cNvPr>
          <p:cNvSpPr txBox="1"/>
          <p:nvPr/>
        </p:nvSpPr>
        <p:spPr>
          <a:xfrm>
            <a:off x="772523" y="1133995"/>
            <a:ext cx="59970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＃ </a:t>
            </a:r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강화 학습</a:t>
            </a:r>
            <a:endParaRPr lang="ko-KR" altLang="en-US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465C8E62-C6D9-4F6B-9CB8-AA3474406773}"/>
              </a:ext>
            </a:extLst>
          </p:cNvPr>
          <p:cNvSpPr txBox="1"/>
          <p:nvPr/>
        </p:nvSpPr>
        <p:spPr>
          <a:xfrm>
            <a:off x="1077322" y="1648842"/>
            <a:ext cx="1048577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1. </a:t>
            </a:r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주로 게임에서 최적의 동작을 찾는데 쓰임</a:t>
            </a:r>
            <a:endParaRPr lang="en-US" altLang="ko-KR" sz="28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2. </a:t>
            </a:r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강화 </a:t>
            </a:r>
            <a:r>
              <a:rPr lang="en-US" altLang="ko-KR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-</a:t>
            </a:r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보상을 얻게 해주는 행동의 빈도 증가</a:t>
            </a:r>
            <a:endParaRPr lang="en-US" altLang="ko-KR" sz="28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3. </a:t>
            </a:r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환경에 대한 사전 지식이 없어도 학습을 할 수 있음</a:t>
            </a:r>
            <a:endParaRPr lang="en-US" altLang="ko-KR" sz="28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 =&gt; </a:t>
            </a:r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레이블이 필요 없음</a:t>
            </a:r>
            <a:endParaRPr lang="en-US" altLang="ko-KR" sz="28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4. </a:t>
            </a:r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결정을 순차적으로 내려야 하는 문제에 적용</a:t>
            </a:r>
            <a:endParaRPr lang="en-US" altLang="ko-KR" sz="28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 </a:t>
            </a:r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MDP(Markov Decision Process)</a:t>
            </a:r>
            <a:endParaRPr lang="ko-KR" altLang="en-US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5F334FE9-3496-4835-93CD-D4AF9F6884C4}"/>
              </a:ext>
            </a:extLst>
          </p:cNvPr>
          <p:cNvSpPr txBox="1"/>
          <p:nvPr/>
        </p:nvSpPr>
        <p:spPr>
          <a:xfrm>
            <a:off x="9011798" y="6350044"/>
            <a:ext cx="30590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4.1 </a:t>
            </a:r>
            <a:r>
              <a:rPr lang="ko-KR" altLang="en-US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머신 러닝의 네 가지 분류</a:t>
            </a:r>
            <a:endParaRPr lang="ko-KR" altLang="en-US" sz="2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6091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7707FCD0-84BA-4FAF-9EC0-C7427F3C8653}"/>
              </a:ext>
            </a:extLst>
          </p:cNvPr>
          <p:cNvSpPr txBox="1"/>
          <p:nvPr/>
        </p:nvSpPr>
        <p:spPr>
          <a:xfrm>
            <a:off x="342646" y="317931"/>
            <a:ext cx="69079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4.1.4 </a:t>
            </a:r>
            <a:r>
              <a:rPr lang="ko-KR" altLang="en-US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강화 학습</a:t>
            </a:r>
            <a:endParaRPr lang="ko-KR" altLang="en-US" sz="4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B1F3310C-4AA3-446C-A2E7-DD9C17312FA0}"/>
              </a:ext>
            </a:extLst>
          </p:cNvPr>
          <p:cNvSpPr txBox="1"/>
          <p:nvPr/>
        </p:nvSpPr>
        <p:spPr>
          <a:xfrm>
            <a:off x="772523" y="1133995"/>
            <a:ext cx="59970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＃ </a:t>
            </a:r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강화 학습</a:t>
            </a:r>
            <a:endParaRPr lang="ko-KR" altLang="en-US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5F334FE9-3496-4835-93CD-D4AF9F6884C4}"/>
              </a:ext>
            </a:extLst>
          </p:cNvPr>
          <p:cNvSpPr txBox="1"/>
          <p:nvPr/>
        </p:nvSpPr>
        <p:spPr>
          <a:xfrm>
            <a:off x="9011798" y="6350044"/>
            <a:ext cx="30590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4.1 </a:t>
            </a:r>
            <a:r>
              <a:rPr lang="ko-KR" altLang="en-US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머신 러닝의 네 가지 분류</a:t>
            </a:r>
            <a:endParaRPr lang="ko-KR" altLang="en-US" sz="2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9220" name="Picture 4" descr="http://files.ciokorea.com/archive/image/Screen%20Shot%202015-02-26%20at%2013_07_03_50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523" y="1765393"/>
            <a:ext cx="5855247" cy="4286042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5975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7707FCD0-84BA-4FAF-9EC0-C7427F3C8653}"/>
              </a:ext>
            </a:extLst>
          </p:cNvPr>
          <p:cNvSpPr txBox="1"/>
          <p:nvPr/>
        </p:nvSpPr>
        <p:spPr>
          <a:xfrm>
            <a:off x="342646" y="317931"/>
            <a:ext cx="69079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4.1.4 </a:t>
            </a:r>
            <a:r>
              <a:rPr lang="ko-KR" altLang="en-US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강화 학습</a:t>
            </a:r>
            <a:endParaRPr lang="ko-KR" altLang="en-US" sz="4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B1F3310C-4AA3-446C-A2E7-DD9C17312FA0}"/>
              </a:ext>
            </a:extLst>
          </p:cNvPr>
          <p:cNvSpPr txBox="1"/>
          <p:nvPr/>
        </p:nvSpPr>
        <p:spPr>
          <a:xfrm>
            <a:off x="772523" y="1133995"/>
            <a:ext cx="59970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＃ </a:t>
            </a:r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강화 학습</a:t>
            </a:r>
            <a:endParaRPr lang="ko-KR" altLang="en-US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5F334FE9-3496-4835-93CD-D4AF9F6884C4}"/>
              </a:ext>
            </a:extLst>
          </p:cNvPr>
          <p:cNvSpPr txBox="1"/>
          <p:nvPr/>
        </p:nvSpPr>
        <p:spPr>
          <a:xfrm>
            <a:off x="9011798" y="6350044"/>
            <a:ext cx="30590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4.1 </a:t>
            </a:r>
            <a:r>
              <a:rPr lang="ko-KR" altLang="en-US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머신 러닝의 네 가지 분류</a:t>
            </a:r>
            <a:endParaRPr lang="ko-KR" altLang="en-US" sz="2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9220" name="Picture 4" descr="http://files.ciokorea.com/archive/image/Screen%20Shot%202015-02-26%20at%2013_07_03_50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523" y="1765393"/>
            <a:ext cx="5855247" cy="4286042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3275305" y="5541485"/>
            <a:ext cx="495759" cy="37457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6896558" y="1765393"/>
            <a:ext cx="49465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에이전트</a:t>
            </a:r>
            <a:r>
              <a:rPr lang="en-US" altLang="ko-KR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(Agent) : </a:t>
            </a:r>
            <a:r>
              <a:rPr lang="ko-KR" altLang="en-US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상황을 판단하고 </a:t>
            </a:r>
            <a:r>
              <a:rPr lang="en-US" altLang="ko-KR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/>
            </a:r>
            <a:br>
              <a:rPr lang="en-US" altLang="ko-KR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</a:br>
            <a:r>
              <a:rPr lang="en-US" altLang="ko-KR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                   </a:t>
            </a:r>
            <a:r>
              <a:rPr lang="ko-KR" altLang="en-US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행동을 결정하는 주체</a:t>
            </a:r>
            <a:endParaRPr lang="ko-KR" altLang="en-US" sz="24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1460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6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7707FCD0-84BA-4FAF-9EC0-C7427F3C8653}"/>
              </a:ext>
            </a:extLst>
          </p:cNvPr>
          <p:cNvSpPr txBox="1"/>
          <p:nvPr/>
        </p:nvSpPr>
        <p:spPr>
          <a:xfrm>
            <a:off x="342646" y="317931"/>
            <a:ext cx="69079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4.1.4 </a:t>
            </a:r>
            <a:r>
              <a:rPr lang="ko-KR" altLang="en-US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강화 학습</a:t>
            </a:r>
            <a:endParaRPr lang="ko-KR" altLang="en-US" sz="4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B1F3310C-4AA3-446C-A2E7-DD9C17312FA0}"/>
              </a:ext>
            </a:extLst>
          </p:cNvPr>
          <p:cNvSpPr txBox="1"/>
          <p:nvPr/>
        </p:nvSpPr>
        <p:spPr>
          <a:xfrm>
            <a:off x="772523" y="1133995"/>
            <a:ext cx="59970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＃ </a:t>
            </a:r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강화 학습</a:t>
            </a:r>
            <a:endParaRPr lang="ko-KR" altLang="en-US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5F334FE9-3496-4835-93CD-D4AF9F6884C4}"/>
              </a:ext>
            </a:extLst>
          </p:cNvPr>
          <p:cNvSpPr txBox="1"/>
          <p:nvPr/>
        </p:nvSpPr>
        <p:spPr>
          <a:xfrm>
            <a:off x="9011798" y="6350044"/>
            <a:ext cx="30590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4.1 </a:t>
            </a:r>
            <a:r>
              <a:rPr lang="ko-KR" altLang="en-US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머신 러닝의 네 가지 분류</a:t>
            </a:r>
            <a:endParaRPr lang="ko-KR" altLang="en-US" sz="2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9220" name="Picture 4" descr="http://files.ciokorea.com/archive/image/Screen%20Shot%202015-02-26%20at%2013_07_03_50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523" y="1765393"/>
            <a:ext cx="5855247" cy="4286042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896558" y="1765393"/>
            <a:ext cx="49465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에이전트</a:t>
            </a:r>
            <a:r>
              <a:rPr lang="en-US" altLang="ko-KR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(Agent) : </a:t>
            </a:r>
            <a:r>
              <a:rPr lang="ko-KR" altLang="en-US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상황을 판단하고 </a:t>
            </a:r>
            <a:r>
              <a:rPr lang="en-US" altLang="ko-KR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/>
            </a:r>
            <a:br>
              <a:rPr lang="en-US" altLang="ko-KR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</a:br>
            <a:r>
              <a:rPr lang="en-US" altLang="ko-KR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                   </a:t>
            </a:r>
            <a:r>
              <a:rPr lang="ko-KR" altLang="en-US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행동을 결정하는 주체</a:t>
            </a:r>
            <a:endParaRPr lang="ko-KR" altLang="en-US" sz="24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896557" y="2695413"/>
            <a:ext cx="494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환경</a:t>
            </a:r>
            <a:r>
              <a:rPr lang="en-US" altLang="ko-KR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(Environment) : </a:t>
            </a:r>
            <a:r>
              <a:rPr lang="ko-KR" altLang="en-US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주어진 환경</a:t>
            </a:r>
            <a:endParaRPr lang="ko-KR" altLang="en-US" sz="24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874327" y="2102385"/>
            <a:ext cx="3292584" cy="370350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2008177" y="2880734"/>
            <a:ext cx="3037548" cy="88703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2269465" y="3954136"/>
            <a:ext cx="495759" cy="37457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5616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9" grpId="0" animBg="1"/>
      <p:bldP spid="20" grpId="0" animBg="1"/>
      <p:bldP spid="21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7707FCD0-84BA-4FAF-9EC0-C7427F3C8653}"/>
              </a:ext>
            </a:extLst>
          </p:cNvPr>
          <p:cNvSpPr txBox="1"/>
          <p:nvPr/>
        </p:nvSpPr>
        <p:spPr>
          <a:xfrm>
            <a:off x="342646" y="317931"/>
            <a:ext cx="69079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4.1.4 </a:t>
            </a:r>
            <a:r>
              <a:rPr lang="ko-KR" altLang="en-US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강화 학습</a:t>
            </a:r>
            <a:endParaRPr lang="ko-KR" altLang="en-US" sz="4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B1F3310C-4AA3-446C-A2E7-DD9C17312FA0}"/>
              </a:ext>
            </a:extLst>
          </p:cNvPr>
          <p:cNvSpPr txBox="1"/>
          <p:nvPr/>
        </p:nvSpPr>
        <p:spPr>
          <a:xfrm>
            <a:off x="772523" y="1133995"/>
            <a:ext cx="59970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＃ </a:t>
            </a:r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강화 학습</a:t>
            </a:r>
            <a:endParaRPr lang="ko-KR" altLang="en-US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5F334FE9-3496-4835-93CD-D4AF9F6884C4}"/>
              </a:ext>
            </a:extLst>
          </p:cNvPr>
          <p:cNvSpPr txBox="1"/>
          <p:nvPr/>
        </p:nvSpPr>
        <p:spPr>
          <a:xfrm>
            <a:off x="9011798" y="6350044"/>
            <a:ext cx="30590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4.1 </a:t>
            </a:r>
            <a:r>
              <a:rPr lang="ko-KR" altLang="en-US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머신 러닝의 네 가지 분류</a:t>
            </a:r>
            <a:endParaRPr lang="ko-KR" altLang="en-US" sz="2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9220" name="Picture 4" descr="http://files.ciokorea.com/archive/image/Screen%20Shot%202015-02-26%20at%2013_07_03_50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523" y="1765393"/>
            <a:ext cx="5855247" cy="4286042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896558" y="1765393"/>
            <a:ext cx="49465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에이전트</a:t>
            </a:r>
            <a:r>
              <a:rPr lang="en-US" altLang="ko-KR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(Agent) : </a:t>
            </a:r>
            <a:r>
              <a:rPr lang="ko-KR" altLang="en-US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상황을 판단하고 </a:t>
            </a:r>
            <a:r>
              <a:rPr lang="en-US" altLang="ko-KR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/>
            </a:r>
            <a:br>
              <a:rPr lang="en-US" altLang="ko-KR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</a:br>
            <a:r>
              <a:rPr lang="en-US" altLang="ko-KR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                   </a:t>
            </a:r>
            <a:r>
              <a:rPr lang="ko-KR" altLang="en-US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행동을 결정하는 주체</a:t>
            </a:r>
            <a:endParaRPr lang="ko-KR" altLang="en-US" sz="24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896557" y="2695413"/>
            <a:ext cx="494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환경</a:t>
            </a:r>
            <a:r>
              <a:rPr lang="en-US" altLang="ko-KR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(Environment) : </a:t>
            </a:r>
            <a:r>
              <a:rPr lang="ko-KR" altLang="en-US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주어진 환경</a:t>
            </a:r>
            <a:endParaRPr lang="ko-KR" altLang="en-US" sz="24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936597" y="3256101"/>
            <a:ext cx="49465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상태</a:t>
            </a:r>
            <a:r>
              <a:rPr lang="en-US" altLang="ko-KR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(Status) : </a:t>
            </a:r>
            <a:r>
              <a:rPr lang="ko-KR" altLang="en-US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에이전트와 환경에 대</a:t>
            </a:r>
            <a:r>
              <a:rPr lang="en-US" altLang="ko-KR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/>
            </a:r>
            <a:br>
              <a:rPr lang="en-US" altLang="ko-KR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</a:br>
            <a:r>
              <a:rPr lang="en-US" altLang="ko-KR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                     </a:t>
            </a:r>
            <a:r>
              <a:rPr lang="ko-KR" altLang="en-US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한 정보</a:t>
            </a:r>
            <a:endParaRPr lang="ko-KR" altLang="en-US" sz="24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691446" y="1998088"/>
            <a:ext cx="3703513" cy="394905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5487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5F334FE9-3496-4835-93CD-D4AF9F6884C4}"/>
              </a:ext>
            </a:extLst>
          </p:cNvPr>
          <p:cNvSpPr txBox="1"/>
          <p:nvPr/>
        </p:nvSpPr>
        <p:spPr>
          <a:xfrm>
            <a:off x="10099025" y="6350044"/>
            <a:ext cx="19717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3</a:t>
            </a:r>
            <a:r>
              <a:rPr lang="en-US" altLang="ko-KR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.1 </a:t>
            </a:r>
            <a:r>
              <a:rPr lang="ko-KR" altLang="en-US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신경망의 구조</a:t>
            </a:r>
            <a:endParaRPr lang="ko-KR" altLang="en-US" sz="2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7707FCD0-84BA-4FAF-9EC0-C7427F3C8653}"/>
              </a:ext>
            </a:extLst>
          </p:cNvPr>
          <p:cNvSpPr txBox="1"/>
          <p:nvPr/>
        </p:nvSpPr>
        <p:spPr>
          <a:xfrm>
            <a:off x="514350" y="623025"/>
            <a:ext cx="116776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3.1.3 </a:t>
            </a:r>
            <a:r>
              <a:rPr lang="ko-KR" altLang="en-US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손실 함수와 </a:t>
            </a:r>
            <a:r>
              <a:rPr lang="ko-KR" altLang="en-US" sz="40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옵티마이저</a:t>
            </a:r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학습 과정을 조절하는 열쇠</a:t>
            </a:r>
            <a:endParaRPr lang="ko-KR" altLang="en-US" sz="4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E00BD2F4-ACFA-48DC-8305-35708C60C58F}"/>
              </a:ext>
            </a:extLst>
          </p:cNvPr>
          <p:cNvSpPr txBox="1"/>
          <p:nvPr/>
        </p:nvSpPr>
        <p:spPr>
          <a:xfrm>
            <a:off x="1013691" y="1743363"/>
            <a:ext cx="1049600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 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손실함수</a:t>
            </a:r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주어진 문제에</a:t>
            </a:r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대한 성공지표</a:t>
            </a:r>
            <a:endParaRPr lang="en-US" altLang="ko-KR" sz="32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- 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이진 크로스 엔트로피</a:t>
            </a:r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이진 분류</a:t>
            </a:r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)</a:t>
            </a:r>
          </a:p>
          <a:p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- 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범주형 크로스 엔트로피</a:t>
            </a:r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다항 분류</a:t>
            </a:r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)</a:t>
            </a:r>
          </a:p>
          <a:p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- 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평균 제곱 오차</a:t>
            </a:r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회귀 문제</a:t>
            </a:r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)</a:t>
            </a:r>
          </a:p>
          <a:p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- CTC(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시퀀스 학습 문제</a:t>
            </a:r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)</a:t>
            </a:r>
          </a:p>
          <a:p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 </a:t>
            </a:r>
            <a:r>
              <a:rPr lang="ko-KR" altLang="en-US" sz="32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옵티마이저</a:t>
            </a:r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네트워크가 업데이트 될 방향</a:t>
            </a:r>
            <a:endParaRPr lang="en-US" altLang="ko-KR" sz="32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- </a:t>
            </a:r>
            <a:r>
              <a:rPr lang="ko-KR" altLang="en-US" sz="32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경사하강법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/ </a:t>
            </a:r>
            <a:r>
              <a:rPr lang="en-US" altLang="ko-KR" sz="32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AdaGrad</a:t>
            </a:r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/ </a:t>
            </a:r>
            <a:r>
              <a:rPr lang="en-US" altLang="ko-KR" sz="32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RMSProp</a:t>
            </a:r>
            <a:endParaRPr lang="en-US" altLang="ko-KR" sz="32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5250" y="1953936"/>
            <a:ext cx="4895850" cy="2962275"/>
          </a:xfrm>
          <a:prstGeom prst="rect">
            <a:avLst/>
          </a:prstGeom>
          <a:ln w="57150">
            <a:solidFill>
              <a:schemeClr val="accent1"/>
            </a:solidFill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4775" y="2514600"/>
            <a:ext cx="4886325" cy="1828800"/>
          </a:xfrm>
          <a:prstGeom prst="rect">
            <a:avLst/>
          </a:prstGeom>
          <a:ln w="57150">
            <a:solidFill>
              <a:schemeClr val="accent1"/>
            </a:solidFill>
          </a:ln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7337" y="1743363"/>
            <a:ext cx="9077325" cy="4191000"/>
          </a:xfrm>
          <a:prstGeom prst="rect">
            <a:avLst/>
          </a:prstGeom>
          <a:ln w="57150">
            <a:solidFill>
              <a:schemeClr val="accent1"/>
            </a:solidFill>
          </a:ln>
        </p:spPr>
      </p:pic>
      <p:pic>
        <p:nvPicPr>
          <p:cNvPr id="3078" name="Picture 6" descr="https://t1.daumcdn.net/cfile/tistory/99E889415D15C0E61F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999" y="2362487"/>
            <a:ext cx="6096000" cy="2952751"/>
          </a:xfrm>
          <a:prstGeom prst="rect">
            <a:avLst/>
          </a:prstGeom>
          <a:noFill/>
          <a:ln w="57150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6178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7707FCD0-84BA-4FAF-9EC0-C7427F3C8653}"/>
              </a:ext>
            </a:extLst>
          </p:cNvPr>
          <p:cNvSpPr txBox="1"/>
          <p:nvPr/>
        </p:nvSpPr>
        <p:spPr>
          <a:xfrm>
            <a:off x="342646" y="317931"/>
            <a:ext cx="69079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4.1.4 </a:t>
            </a:r>
            <a:r>
              <a:rPr lang="ko-KR" altLang="en-US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강화 학습</a:t>
            </a:r>
            <a:endParaRPr lang="ko-KR" altLang="en-US" sz="4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B1F3310C-4AA3-446C-A2E7-DD9C17312FA0}"/>
              </a:ext>
            </a:extLst>
          </p:cNvPr>
          <p:cNvSpPr txBox="1"/>
          <p:nvPr/>
        </p:nvSpPr>
        <p:spPr>
          <a:xfrm>
            <a:off x="772523" y="1133995"/>
            <a:ext cx="59970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＃ </a:t>
            </a:r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강화 학습</a:t>
            </a:r>
            <a:endParaRPr lang="ko-KR" altLang="en-US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5F334FE9-3496-4835-93CD-D4AF9F6884C4}"/>
              </a:ext>
            </a:extLst>
          </p:cNvPr>
          <p:cNvSpPr txBox="1"/>
          <p:nvPr/>
        </p:nvSpPr>
        <p:spPr>
          <a:xfrm>
            <a:off x="9011798" y="6350044"/>
            <a:ext cx="30590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4.1 </a:t>
            </a:r>
            <a:r>
              <a:rPr lang="ko-KR" altLang="en-US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머신 러닝의 네 가지 분류</a:t>
            </a:r>
            <a:endParaRPr lang="ko-KR" altLang="en-US" sz="2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9220" name="Picture 4" descr="http://files.ciokorea.com/archive/image/Screen%20Shot%202015-02-26%20at%2013_07_03_50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523" y="1765393"/>
            <a:ext cx="5855247" cy="4286042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896558" y="1765393"/>
            <a:ext cx="49465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에이전트</a:t>
            </a:r>
            <a:r>
              <a:rPr lang="en-US" altLang="ko-KR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(Agent) : </a:t>
            </a:r>
            <a:r>
              <a:rPr lang="ko-KR" altLang="en-US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상황을 판단하고 </a:t>
            </a:r>
            <a:r>
              <a:rPr lang="en-US" altLang="ko-KR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/>
            </a:r>
            <a:br>
              <a:rPr lang="en-US" altLang="ko-KR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</a:br>
            <a:r>
              <a:rPr lang="en-US" altLang="ko-KR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                   </a:t>
            </a:r>
            <a:r>
              <a:rPr lang="ko-KR" altLang="en-US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행동을 결정하는 주체</a:t>
            </a:r>
            <a:endParaRPr lang="ko-KR" altLang="en-US" sz="24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896557" y="2695413"/>
            <a:ext cx="494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환경</a:t>
            </a:r>
            <a:r>
              <a:rPr lang="en-US" altLang="ko-KR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(Environment) : </a:t>
            </a:r>
            <a:r>
              <a:rPr lang="ko-KR" altLang="en-US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주어진 환경</a:t>
            </a:r>
            <a:endParaRPr lang="ko-KR" altLang="en-US" sz="24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936597" y="3256101"/>
            <a:ext cx="49465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상태</a:t>
            </a:r>
            <a:r>
              <a:rPr lang="en-US" altLang="ko-KR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(Status) : </a:t>
            </a:r>
            <a:r>
              <a:rPr lang="ko-KR" altLang="en-US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에이전트와 환경에 대</a:t>
            </a:r>
            <a:r>
              <a:rPr lang="en-US" altLang="ko-KR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/>
            </a:r>
            <a:br>
              <a:rPr lang="en-US" altLang="ko-KR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</a:br>
            <a:r>
              <a:rPr lang="en-US" altLang="ko-KR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                     </a:t>
            </a:r>
            <a:r>
              <a:rPr lang="ko-KR" altLang="en-US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한 정보</a:t>
            </a:r>
            <a:endParaRPr lang="ko-KR" altLang="en-US" sz="24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936597" y="4186121"/>
            <a:ext cx="49465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행동</a:t>
            </a:r>
            <a:r>
              <a:rPr lang="en-US" altLang="ko-KR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(Action) : </a:t>
            </a:r>
            <a:r>
              <a:rPr lang="ko-KR" altLang="en-US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에이전트가 현재 상태</a:t>
            </a:r>
            <a:r>
              <a:rPr lang="en-US" altLang="ko-KR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/>
            </a:r>
            <a:br>
              <a:rPr lang="en-US" altLang="ko-KR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</a:br>
            <a:r>
              <a:rPr lang="en-US" altLang="ko-KR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                    </a:t>
            </a:r>
            <a:r>
              <a:rPr lang="ko-KR" altLang="en-US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를 보고 취하는 행위</a:t>
            </a:r>
            <a:endParaRPr lang="ko-KR" altLang="en-US" sz="24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cxnSp>
        <p:nvCxnSpPr>
          <p:cNvPr id="3" name="직선 화살표 연결선 2"/>
          <p:cNvCxnSpPr/>
          <p:nvPr/>
        </p:nvCxnSpPr>
        <p:spPr>
          <a:xfrm>
            <a:off x="3846467" y="5737044"/>
            <a:ext cx="418012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/>
          <p:nvPr/>
        </p:nvCxnSpPr>
        <p:spPr>
          <a:xfrm rot="10800000">
            <a:off x="2813004" y="5737044"/>
            <a:ext cx="418012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2532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7707FCD0-84BA-4FAF-9EC0-C7427F3C8653}"/>
              </a:ext>
            </a:extLst>
          </p:cNvPr>
          <p:cNvSpPr txBox="1"/>
          <p:nvPr/>
        </p:nvSpPr>
        <p:spPr>
          <a:xfrm>
            <a:off x="342646" y="317931"/>
            <a:ext cx="69079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4.1.4 </a:t>
            </a:r>
            <a:r>
              <a:rPr lang="ko-KR" altLang="en-US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강화 학습</a:t>
            </a:r>
            <a:endParaRPr lang="ko-KR" altLang="en-US" sz="4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B1F3310C-4AA3-446C-A2E7-DD9C17312FA0}"/>
              </a:ext>
            </a:extLst>
          </p:cNvPr>
          <p:cNvSpPr txBox="1"/>
          <p:nvPr/>
        </p:nvSpPr>
        <p:spPr>
          <a:xfrm>
            <a:off x="772523" y="1133995"/>
            <a:ext cx="59970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＃ </a:t>
            </a:r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강화 학습</a:t>
            </a:r>
            <a:endParaRPr lang="ko-KR" altLang="en-US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5F334FE9-3496-4835-93CD-D4AF9F6884C4}"/>
              </a:ext>
            </a:extLst>
          </p:cNvPr>
          <p:cNvSpPr txBox="1"/>
          <p:nvPr/>
        </p:nvSpPr>
        <p:spPr>
          <a:xfrm>
            <a:off x="9011798" y="6350044"/>
            <a:ext cx="30590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4.1 </a:t>
            </a:r>
            <a:r>
              <a:rPr lang="ko-KR" altLang="en-US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머신 러닝의 네 가지 분류</a:t>
            </a:r>
            <a:endParaRPr lang="ko-KR" altLang="en-US" sz="2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9220" name="Picture 4" descr="http://files.ciokorea.com/archive/image/Screen%20Shot%202015-02-26%20at%2013_07_03_50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523" y="1765393"/>
            <a:ext cx="5855247" cy="4286042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2614905" y="1765393"/>
            <a:ext cx="1664995" cy="37457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6896558" y="1765393"/>
            <a:ext cx="49465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에이전트</a:t>
            </a:r>
            <a:r>
              <a:rPr lang="en-US" altLang="ko-KR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(Agent) : </a:t>
            </a:r>
            <a:r>
              <a:rPr lang="ko-KR" altLang="en-US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상황을 판단하고 </a:t>
            </a:r>
            <a:r>
              <a:rPr lang="en-US" altLang="ko-KR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/>
            </a:r>
            <a:br>
              <a:rPr lang="en-US" altLang="ko-KR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</a:br>
            <a:r>
              <a:rPr lang="en-US" altLang="ko-KR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                   </a:t>
            </a:r>
            <a:r>
              <a:rPr lang="ko-KR" altLang="en-US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행동을 결정하는 주체</a:t>
            </a:r>
            <a:endParaRPr lang="ko-KR" altLang="en-US" sz="24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896557" y="2695413"/>
            <a:ext cx="494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환경</a:t>
            </a:r>
            <a:r>
              <a:rPr lang="en-US" altLang="ko-KR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(Environment) : </a:t>
            </a:r>
            <a:r>
              <a:rPr lang="ko-KR" altLang="en-US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주어진 환경</a:t>
            </a:r>
            <a:endParaRPr lang="ko-KR" altLang="en-US" sz="24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936597" y="3256101"/>
            <a:ext cx="49465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상태</a:t>
            </a:r>
            <a:r>
              <a:rPr lang="en-US" altLang="ko-KR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(Status) : </a:t>
            </a:r>
            <a:r>
              <a:rPr lang="ko-KR" altLang="en-US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에이전트와 환경에 대</a:t>
            </a:r>
            <a:r>
              <a:rPr lang="en-US" altLang="ko-KR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/>
            </a:r>
            <a:br>
              <a:rPr lang="en-US" altLang="ko-KR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</a:br>
            <a:r>
              <a:rPr lang="en-US" altLang="ko-KR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                     </a:t>
            </a:r>
            <a:r>
              <a:rPr lang="ko-KR" altLang="en-US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한 정보</a:t>
            </a:r>
            <a:endParaRPr lang="ko-KR" altLang="en-US" sz="24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936597" y="4186121"/>
            <a:ext cx="49465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행동</a:t>
            </a:r>
            <a:r>
              <a:rPr lang="en-US" altLang="ko-KR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(Action) : </a:t>
            </a:r>
            <a:r>
              <a:rPr lang="ko-KR" altLang="en-US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에이전트가 현재 상태</a:t>
            </a:r>
            <a:r>
              <a:rPr lang="en-US" altLang="ko-KR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/>
            </a:r>
            <a:br>
              <a:rPr lang="en-US" altLang="ko-KR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</a:br>
            <a:r>
              <a:rPr lang="en-US" altLang="ko-KR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                    </a:t>
            </a:r>
            <a:r>
              <a:rPr lang="ko-KR" altLang="en-US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를 보고 취하는 행위</a:t>
            </a:r>
            <a:endParaRPr lang="ko-KR" altLang="en-US" sz="24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896557" y="5116141"/>
            <a:ext cx="49465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보상</a:t>
            </a:r>
            <a:r>
              <a:rPr lang="en-US" altLang="ko-KR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(Reward) : </a:t>
            </a:r>
            <a:r>
              <a:rPr lang="ko-KR" altLang="en-US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에이전트의 행동에 따</a:t>
            </a:r>
            <a:r>
              <a:rPr lang="en-US" altLang="ko-KR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/>
            </a:r>
            <a:br>
              <a:rPr lang="en-US" altLang="ko-KR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</a:br>
            <a:r>
              <a:rPr lang="en-US" altLang="ko-KR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                      </a:t>
            </a:r>
            <a:r>
              <a:rPr lang="ko-KR" altLang="en-US" sz="24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른</a:t>
            </a:r>
            <a:r>
              <a:rPr lang="ko-KR" altLang="en-US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상</a:t>
            </a:r>
            <a:r>
              <a:rPr lang="en-US" altLang="ko-KR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or </a:t>
            </a:r>
            <a:r>
              <a:rPr lang="ko-KR" altLang="en-US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벌</a:t>
            </a:r>
            <a:endParaRPr lang="ko-KR" altLang="en-US" sz="24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66833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8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7707FCD0-84BA-4FAF-9EC0-C7427F3C8653}"/>
              </a:ext>
            </a:extLst>
          </p:cNvPr>
          <p:cNvSpPr txBox="1"/>
          <p:nvPr/>
        </p:nvSpPr>
        <p:spPr>
          <a:xfrm>
            <a:off x="342646" y="317931"/>
            <a:ext cx="69079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4.1.4 </a:t>
            </a:r>
            <a:r>
              <a:rPr lang="ko-KR" altLang="en-US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강화 학습</a:t>
            </a:r>
            <a:endParaRPr lang="ko-KR" altLang="en-US" sz="4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B1F3310C-4AA3-446C-A2E7-DD9C17312FA0}"/>
              </a:ext>
            </a:extLst>
          </p:cNvPr>
          <p:cNvSpPr txBox="1"/>
          <p:nvPr/>
        </p:nvSpPr>
        <p:spPr>
          <a:xfrm>
            <a:off x="772523" y="1133995"/>
            <a:ext cx="59970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＃ </a:t>
            </a:r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강화 학습</a:t>
            </a:r>
            <a:endParaRPr lang="ko-KR" altLang="en-US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5F334FE9-3496-4835-93CD-D4AF9F6884C4}"/>
              </a:ext>
            </a:extLst>
          </p:cNvPr>
          <p:cNvSpPr txBox="1"/>
          <p:nvPr/>
        </p:nvSpPr>
        <p:spPr>
          <a:xfrm>
            <a:off x="9011798" y="6350044"/>
            <a:ext cx="30590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4.1 </a:t>
            </a:r>
            <a:r>
              <a:rPr lang="ko-KR" altLang="en-US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머신 러닝의 네 가지 분류</a:t>
            </a:r>
            <a:endParaRPr lang="ko-KR" altLang="en-US" sz="2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9220" name="Picture 4" descr="http://files.ciokorea.com/archive/image/Screen%20Shot%202015-02-26%20at%2013_07_03_50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523" y="1765393"/>
            <a:ext cx="5855247" cy="4286042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250588" y="2171700"/>
            <a:ext cx="365871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Google DeepMind's Deep Q-learning playing Atari </a:t>
            </a:r>
            <a:r>
              <a:rPr lang="en-US" altLang="ko-KR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Breakout</a:t>
            </a:r>
          </a:p>
          <a:p>
            <a:endParaRPr lang="en-US" altLang="ko-KR" sz="24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2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hlinkClick r:id="rId4"/>
              </a:rPr>
              <a:t>https://www.youtube.com/watch?v=V1eYniJ0Rnk</a:t>
            </a:r>
            <a:endParaRPr lang="ko-KR" altLang="en-US" sz="24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80208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7707FCD0-84BA-4FAF-9EC0-C7427F3C8653}"/>
              </a:ext>
            </a:extLst>
          </p:cNvPr>
          <p:cNvSpPr txBox="1"/>
          <p:nvPr/>
        </p:nvSpPr>
        <p:spPr>
          <a:xfrm>
            <a:off x="342646" y="317931"/>
            <a:ext cx="69079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4.1.4 </a:t>
            </a:r>
            <a:r>
              <a:rPr lang="ko-KR" altLang="en-US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강화 학습</a:t>
            </a:r>
            <a:endParaRPr lang="ko-KR" altLang="en-US" sz="4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5F334FE9-3496-4835-93CD-D4AF9F6884C4}"/>
              </a:ext>
            </a:extLst>
          </p:cNvPr>
          <p:cNvSpPr txBox="1"/>
          <p:nvPr/>
        </p:nvSpPr>
        <p:spPr>
          <a:xfrm>
            <a:off x="9011798" y="6350044"/>
            <a:ext cx="30590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4.1 </a:t>
            </a:r>
            <a:r>
              <a:rPr lang="ko-KR" altLang="en-US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머신 러닝의 네 가지 분류</a:t>
            </a:r>
            <a:endParaRPr lang="ko-KR" altLang="en-US" sz="2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9220" name="Picture 4" descr="http://files.ciokorea.com/archive/image/Screen%20Shot%202015-02-26%20at%2013_07_03_50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445" y="1168493"/>
            <a:ext cx="4409077" cy="3227445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https://projectgyum.files.wordpress.com/2015/06/screenshot_2015-05-15-20-42-55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9673" y="3379115"/>
            <a:ext cx="5572125" cy="3134321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 descr="https://mk0caiblog1h3pefaf7c.kinstacdn.com/wp-content/uploads/2018/08/super_mario_bros.0-680x453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9434" y="1177487"/>
            <a:ext cx="4844728" cy="3227445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2666055" y="3969860"/>
            <a:ext cx="495759" cy="37457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4480561" y="5065108"/>
            <a:ext cx="845820" cy="94707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7045961" y="2195325"/>
            <a:ext cx="845820" cy="94707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8107221" y="2291260"/>
            <a:ext cx="3111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Single Agent</a:t>
            </a:r>
            <a:endParaRPr lang="ko-KR" altLang="en-US" sz="3600" dirty="0">
              <a:solidFill>
                <a:srgbClr val="FF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5819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0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6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7707FCD0-84BA-4FAF-9EC0-C7427F3C8653}"/>
              </a:ext>
            </a:extLst>
          </p:cNvPr>
          <p:cNvSpPr txBox="1"/>
          <p:nvPr/>
        </p:nvSpPr>
        <p:spPr>
          <a:xfrm>
            <a:off x="342646" y="317931"/>
            <a:ext cx="69079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4.1.4 </a:t>
            </a:r>
            <a:r>
              <a:rPr lang="ko-KR" altLang="en-US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강화 학습</a:t>
            </a:r>
            <a:endParaRPr lang="ko-KR" altLang="en-US" sz="4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5F334FE9-3496-4835-93CD-D4AF9F6884C4}"/>
              </a:ext>
            </a:extLst>
          </p:cNvPr>
          <p:cNvSpPr txBox="1"/>
          <p:nvPr/>
        </p:nvSpPr>
        <p:spPr>
          <a:xfrm>
            <a:off x="9011798" y="6350044"/>
            <a:ext cx="30590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4.1 </a:t>
            </a:r>
            <a:r>
              <a:rPr lang="ko-KR" altLang="en-US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머신 러닝의 네 가지 분류</a:t>
            </a:r>
            <a:endParaRPr lang="ko-KR" altLang="en-US" sz="2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18434" name="Picture 2" descr="http://optimal.inven.co.kr/upload/2017/11/04/bbs/i1656030517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2405" y="1765393"/>
            <a:ext cx="7767190" cy="4369045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B1F3310C-4AA3-446C-A2E7-DD9C17312FA0}"/>
              </a:ext>
            </a:extLst>
          </p:cNvPr>
          <p:cNvSpPr txBox="1"/>
          <p:nvPr/>
        </p:nvSpPr>
        <p:spPr>
          <a:xfrm>
            <a:off x="772523" y="1133995"/>
            <a:ext cx="59970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＃ </a:t>
            </a:r>
            <a:r>
              <a:rPr lang="en-US" altLang="ko-KR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Multi Agent</a:t>
            </a:r>
            <a:endParaRPr lang="ko-KR" altLang="en-US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683000" y="2654300"/>
            <a:ext cx="762000" cy="7747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6229350" y="4165600"/>
            <a:ext cx="762000" cy="7747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5715000" y="3159725"/>
            <a:ext cx="762000" cy="7747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7632700" y="2385025"/>
            <a:ext cx="762000" cy="7747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연결선 7"/>
          <p:cNvCxnSpPr>
            <a:stCxn id="2" idx="3"/>
            <a:endCxn id="18" idx="1"/>
          </p:cNvCxnSpPr>
          <p:nvPr/>
        </p:nvCxnSpPr>
        <p:spPr>
          <a:xfrm>
            <a:off x="4445000" y="3041650"/>
            <a:ext cx="1270000" cy="50542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>
            <a:stCxn id="18" idx="2"/>
            <a:endCxn id="17" idx="0"/>
          </p:cNvCxnSpPr>
          <p:nvPr/>
        </p:nvCxnSpPr>
        <p:spPr>
          <a:xfrm>
            <a:off x="6096000" y="3934425"/>
            <a:ext cx="514350" cy="23117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>
            <a:stCxn id="17" idx="3"/>
            <a:endCxn id="19" idx="2"/>
          </p:cNvCxnSpPr>
          <p:nvPr/>
        </p:nvCxnSpPr>
        <p:spPr>
          <a:xfrm flipV="1">
            <a:off x="6991350" y="3159725"/>
            <a:ext cx="1022350" cy="139322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>
            <a:stCxn id="19" idx="1"/>
            <a:endCxn id="18" idx="3"/>
          </p:cNvCxnSpPr>
          <p:nvPr/>
        </p:nvCxnSpPr>
        <p:spPr>
          <a:xfrm flipH="1">
            <a:off x="6477000" y="2772375"/>
            <a:ext cx="1155700" cy="7747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>
            <a:stCxn id="2" idx="3"/>
            <a:endCxn id="19" idx="1"/>
          </p:cNvCxnSpPr>
          <p:nvPr/>
        </p:nvCxnSpPr>
        <p:spPr>
          <a:xfrm flipV="1">
            <a:off x="4445000" y="2772375"/>
            <a:ext cx="3187700" cy="26927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>
            <a:stCxn id="17" idx="1"/>
            <a:endCxn id="2" idx="2"/>
          </p:cNvCxnSpPr>
          <p:nvPr/>
        </p:nvCxnSpPr>
        <p:spPr>
          <a:xfrm flipH="1" flipV="1">
            <a:off x="4064000" y="3429000"/>
            <a:ext cx="2165350" cy="112395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5565480" y="1295092"/>
            <a:ext cx="45451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4">
                    <a:lumMod val="60000"/>
                    <a:lumOff val="4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hlinkClick r:id="rId4"/>
              </a:rPr>
              <a:t>https://youtu.be/NGGO0zdzhVQ?t=321</a:t>
            </a:r>
            <a:endParaRPr lang="ko-KR" altLang="en-US" dirty="0">
              <a:solidFill>
                <a:schemeClr val="accent4">
                  <a:lumMod val="60000"/>
                  <a:lumOff val="40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92829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7" grpId="0" animBg="1"/>
      <p:bldP spid="18" grpId="0" animBg="1"/>
      <p:bldP spid="19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8F96DBE1-F5E8-4C3E-808B-21EE8F0AC727}"/>
              </a:ext>
            </a:extLst>
          </p:cNvPr>
          <p:cNvSpPr txBox="1"/>
          <p:nvPr/>
        </p:nvSpPr>
        <p:spPr>
          <a:xfrm>
            <a:off x="2402416" y="2551837"/>
            <a:ext cx="738716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accent1">
                        <a:lumMod val="75000"/>
                      </a:schemeClr>
                    </a:gs>
                  </a:gsLst>
                  <a:lin ang="5400000" scaled="0"/>
                  <a:tileRect/>
                </a:gra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4.2</a:t>
            </a:r>
          </a:p>
          <a:p>
            <a:pPr algn="ctr"/>
            <a:r>
              <a:rPr lang="ko-KR" altLang="en-US" sz="54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accent1">
                        <a:lumMod val="75000"/>
                      </a:schemeClr>
                    </a:gs>
                  </a:gsLst>
                  <a:lin ang="5400000" scaled="0"/>
                  <a:tileRect/>
                </a:gra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머신 러닝 모델 평가</a:t>
            </a:r>
          </a:p>
        </p:txBody>
      </p:sp>
    </p:spTree>
    <p:extLst>
      <p:ext uri="{BB962C8B-B14F-4D97-AF65-F5344CB8AC3E}">
        <p14:creationId xmlns:p14="http://schemas.microsoft.com/office/powerpoint/2010/main" val="1315463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7707FCD0-84BA-4FAF-9EC0-C7427F3C8653}"/>
              </a:ext>
            </a:extLst>
          </p:cNvPr>
          <p:cNvSpPr txBox="1"/>
          <p:nvPr/>
        </p:nvSpPr>
        <p:spPr>
          <a:xfrm>
            <a:off x="514350" y="623025"/>
            <a:ext cx="69079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4.2.1 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훈련</a:t>
            </a:r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검증</a:t>
            </a:r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테스트 세트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5F334FE9-3496-4835-93CD-D4AF9F6884C4}"/>
              </a:ext>
            </a:extLst>
          </p:cNvPr>
          <p:cNvSpPr txBox="1"/>
          <p:nvPr/>
        </p:nvSpPr>
        <p:spPr>
          <a:xfrm>
            <a:off x="8872151" y="6350044"/>
            <a:ext cx="31986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4.2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머신 러닝 모델 평가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C942B27C-087D-414F-A743-14A9B7FE0500}"/>
              </a:ext>
            </a:extLst>
          </p:cNvPr>
          <p:cNvSpPr txBox="1"/>
          <p:nvPr/>
        </p:nvSpPr>
        <p:spPr>
          <a:xfrm>
            <a:off x="1389217" y="4581656"/>
            <a:ext cx="16530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3. </a:t>
            </a:r>
            <a:r>
              <a:rPr lang="ko-KR" altLang="en-US" sz="3200" dirty="0">
                <a:solidFill>
                  <a:srgbClr val="FFFF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테스트</a:t>
            </a:r>
            <a:endParaRPr lang="en-US" altLang="ko-KR" sz="3200" dirty="0">
              <a:solidFill>
                <a:srgbClr val="FFFF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5A0E28F5-2006-4D10-B3EE-1AD194477B98}"/>
              </a:ext>
            </a:extLst>
          </p:cNvPr>
          <p:cNvSpPr txBox="1"/>
          <p:nvPr/>
        </p:nvSpPr>
        <p:spPr>
          <a:xfrm>
            <a:off x="1389218" y="2164322"/>
            <a:ext cx="12666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1. </a:t>
            </a:r>
            <a:r>
              <a:rPr lang="ko-KR" altLang="en-US" sz="3200" dirty="0">
                <a:solidFill>
                  <a:srgbClr val="FFFF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훈련</a:t>
            </a:r>
            <a:endParaRPr lang="en-US" altLang="ko-KR" sz="3200" dirty="0">
              <a:solidFill>
                <a:srgbClr val="FFFF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CB11C5A2-7719-46B6-8225-28FA5798B28A}"/>
              </a:ext>
            </a:extLst>
          </p:cNvPr>
          <p:cNvSpPr txBox="1"/>
          <p:nvPr/>
        </p:nvSpPr>
        <p:spPr>
          <a:xfrm>
            <a:off x="1389217" y="3372989"/>
            <a:ext cx="13292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2. </a:t>
            </a:r>
            <a:r>
              <a:rPr lang="ko-KR" altLang="en-US" sz="3200" dirty="0">
                <a:solidFill>
                  <a:srgbClr val="FFFF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검증</a:t>
            </a:r>
            <a:endParaRPr lang="en-US" altLang="ko-KR" sz="3200" dirty="0">
              <a:solidFill>
                <a:srgbClr val="FFFF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40EF5B2E-B98A-4E2B-B88C-2C5CF344D62A}"/>
              </a:ext>
            </a:extLst>
          </p:cNvPr>
          <p:cNvSpPr txBox="1"/>
          <p:nvPr/>
        </p:nvSpPr>
        <p:spPr>
          <a:xfrm>
            <a:off x="2552736" y="2164322"/>
            <a:ext cx="32335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세트에서 모델 훈련</a:t>
            </a:r>
            <a:endParaRPr lang="en-US" altLang="ko-KR" sz="3200" dirty="0">
              <a:solidFill>
                <a:srgbClr val="FFFF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430FFE51-D7D0-4D19-AB98-4ED65BD1D2A3}"/>
              </a:ext>
            </a:extLst>
          </p:cNvPr>
          <p:cNvSpPr txBox="1"/>
          <p:nvPr/>
        </p:nvSpPr>
        <p:spPr>
          <a:xfrm>
            <a:off x="2592083" y="3372989"/>
            <a:ext cx="32480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세트에서 모델 평가</a:t>
            </a:r>
            <a:endParaRPr lang="en-US" altLang="ko-KR" sz="3200" dirty="0">
              <a:solidFill>
                <a:srgbClr val="FFFF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817AF691-0991-4FC6-8EF1-C4B5C05E6D4F}"/>
              </a:ext>
            </a:extLst>
          </p:cNvPr>
          <p:cNvSpPr txBox="1"/>
          <p:nvPr/>
        </p:nvSpPr>
        <p:spPr>
          <a:xfrm>
            <a:off x="2970922" y="4581656"/>
            <a:ext cx="53511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세트에서 최종적으로 모델 테스트</a:t>
            </a:r>
            <a:endParaRPr lang="en-US" altLang="ko-KR" sz="3200" dirty="0">
              <a:solidFill>
                <a:srgbClr val="FFFF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93830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  <p:bldP spid="31" grpId="0"/>
      <p:bldP spid="32" grpId="0"/>
      <p:bldP spid="33" grpId="0"/>
      <p:bldP spid="34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7707FCD0-84BA-4FAF-9EC0-C7427F3C8653}"/>
              </a:ext>
            </a:extLst>
          </p:cNvPr>
          <p:cNvSpPr txBox="1"/>
          <p:nvPr/>
        </p:nvSpPr>
        <p:spPr>
          <a:xfrm>
            <a:off x="514350" y="623025"/>
            <a:ext cx="69079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4.2.1 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훈련</a:t>
            </a:r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검증</a:t>
            </a:r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테스트 세트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5F334FE9-3496-4835-93CD-D4AF9F6884C4}"/>
              </a:ext>
            </a:extLst>
          </p:cNvPr>
          <p:cNvSpPr txBox="1"/>
          <p:nvPr/>
        </p:nvSpPr>
        <p:spPr>
          <a:xfrm>
            <a:off x="8872151" y="6350044"/>
            <a:ext cx="31986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4.2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머신 러닝 모델 평가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ACBA6163-B103-499F-BEDF-62F0FE2E3308}"/>
              </a:ext>
            </a:extLst>
          </p:cNvPr>
          <p:cNvSpPr txBox="1"/>
          <p:nvPr/>
        </p:nvSpPr>
        <p:spPr>
          <a:xfrm>
            <a:off x="944227" y="1517076"/>
            <a:ext cx="103035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＃ 데이터가 적을 때 사용하는 평가 방법</a:t>
            </a:r>
            <a:endParaRPr lang="ko-KR" altLang="en-US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5F2CD955-2C11-4D18-95EF-0B025869A2DD}"/>
              </a:ext>
            </a:extLst>
          </p:cNvPr>
          <p:cNvSpPr txBox="1"/>
          <p:nvPr/>
        </p:nvSpPr>
        <p:spPr>
          <a:xfrm>
            <a:off x="2249245" y="2508390"/>
            <a:ext cx="67476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1. 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단순 홀드아웃 검증</a:t>
            </a: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(hold-out validation)</a:t>
            </a:r>
            <a:endParaRPr lang="en-US" altLang="ko-KR" sz="2800" dirty="0">
              <a:solidFill>
                <a:srgbClr val="FFFF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4B1D540C-8C79-4889-A111-F14346270021}"/>
              </a:ext>
            </a:extLst>
          </p:cNvPr>
          <p:cNvSpPr txBox="1"/>
          <p:nvPr/>
        </p:nvSpPr>
        <p:spPr>
          <a:xfrm>
            <a:off x="2249245" y="3761314"/>
            <a:ext cx="70638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2. K-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겹 교차 검증</a:t>
            </a: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(K-fold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cross-validation)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885FE09C-52F9-4C44-AEBF-E3C434135435}"/>
              </a:ext>
            </a:extLst>
          </p:cNvPr>
          <p:cNvSpPr txBox="1"/>
          <p:nvPr/>
        </p:nvSpPr>
        <p:spPr>
          <a:xfrm>
            <a:off x="2249245" y="5014238"/>
            <a:ext cx="74719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3. </a:t>
            </a:r>
            <a:r>
              <a:rPr lang="ko-KR" altLang="en-US" sz="28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셔플링</a:t>
            </a: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(shuffling)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을 사용한 반복 </a:t>
            </a: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K-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겹 교차 검증</a:t>
            </a:r>
            <a:endParaRPr lang="en-US" altLang="ko-KR" sz="2800" dirty="0">
              <a:solidFill>
                <a:srgbClr val="FFFF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9547705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7707FCD0-84BA-4FAF-9EC0-C7427F3C8653}"/>
              </a:ext>
            </a:extLst>
          </p:cNvPr>
          <p:cNvSpPr txBox="1"/>
          <p:nvPr/>
        </p:nvSpPr>
        <p:spPr>
          <a:xfrm>
            <a:off x="514350" y="623025"/>
            <a:ext cx="69079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4.2.1 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훈련</a:t>
            </a:r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검증</a:t>
            </a:r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테스트 세트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5F334FE9-3496-4835-93CD-D4AF9F6884C4}"/>
              </a:ext>
            </a:extLst>
          </p:cNvPr>
          <p:cNvSpPr txBox="1"/>
          <p:nvPr/>
        </p:nvSpPr>
        <p:spPr>
          <a:xfrm>
            <a:off x="8872151" y="6350044"/>
            <a:ext cx="31986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4.2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머신 러닝 모델 평가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ACBA6163-B103-499F-BEDF-62F0FE2E3308}"/>
              </a:ext>
            </a:extLst>
          </p:cNvPr>
          <p:cNvSpPr txBox="1"/>
          <p:nvPr/>
        </p:nvSpPr>
        <p:spPr>
          <a:xfrm>
            <a:off x="944226" y="1592600"/>
            <a:ext cx="103035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＃ 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단순 홀드아웃 검증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="" xmlns:a16="http://schemas.microsoft.com/office/drawing/2014/main" id="{E21158A5-3DE8-4492-A0F3-558161518A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8529" y="3024171"/>
            <a:ext cx="7794941" cy="1509171"/>
          </a:xfrm>
          <a:prstGeom prst="rect">
            <a:avLst/>
          </a:prstGeom>
          <a:ln w="57150"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357805719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7707FCD0-84BA-4FAF-9EC0-C7427F3C8653}"/>
              </a:ext>
            </a:extLst>
          </p:cNvPr>
          <p:cNvSpPr txBox="1"/>
          <p:nvPr/>
        </p:nvSpPr>
        <p:spPr>
          <a:xfrm>
            <a:off x="514350" y="623025"/>
            <a:ext cx="69079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4.2.1 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훈련</a:t>
            </a:r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검증</a:t>
            </a:r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테스트 세트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5F334FE9-3496-4835-93CD-D4AF9F6884C4}"/>
              </a:ext>
            </a:extLst>
          </p:cNvPr>
          <p:cNvSpPr txBox="1"/>
          <p:nvPr/>
        </p:nvSpPr>
        <p:spPr>
          <a:xfrm>
            <a:off x="8872151" y="6350044"/>
            <a:ext cx="31986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4.2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머신 러닝 모델 평가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ACBA6163-B103-499F-BEDF-62F0FE2E3308}"/>
              </a:ext>
            </a:extLst>
          </p:cNvPr>
          <p:cNvSpPr txBox="1"/>
          <p:nvPr/>
        </p:nvSpPr>
        <p:spPr>
          <a:xfrm>
            <a:off x="944226" y="1592600"/>
            <a:ext cx="103035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＃ </a:t>
            </a:r>
            <a:r>
              <a:rPr lang="en-US" altLang="ko-KR" sz="2800" b="1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K-</a:t>
            </a:r>
            <a:r>
              <a:rPr lang="ko-KR" altLang="en-US" sz="2800" b="1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겹 교차 검증</a:t>
            </a:r>
            <a:endParaRPr lang="ko-KR" altLang="en-US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0C0909EB-DA6B-4121-B2A3-A1EBE865B6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7004" y="2377509"/>
            <a:ext cx="7137991" cy="3543897"/>
          </a:xfrm>
          <a:prstGeom prst="rect">
            <a:avLst/>
          </a:prstGeom>
          <a:ln w="57150"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13328571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8F96DBE1-F5E8-4C3E-808B-21EE8F0AC727}"/>
              </a:ext>
            </a:extLst>
          </p:cNvPr>
          <p:cNvSpPr txBox="1"/>
          <p:nvPr/>
        </p:nvSpPr>
        <p:spPr>
          <a:xfrm>
            <a:off x="3733914" y="2210314"/>
            <a:ext cx="494876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sz="5400" b="1" dirty="0" smtClean="0">
              <a:gradFill flip="none" rotWithShape="1">
                <a:gsLst>
                  <a:gs pos="0">
                    <a:schemeClr val="bg1"/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  <a:tileRect/>
              </a:gra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algn="ctr"/>
            <a:r>
              <a:rPr lang="en-US" altLang="ko-KR" sz="5400" b="1" dirty="0" smtClean="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accent1">
                        <a:lumMod val="75000"/>
                      </a:schemeClr>
                    </a:gs>
                  </a:gsLst>
                  <a:lin ang="5400000" scaled="0"/>
                  <a:tileRect/>
                </a:gra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3.2 </a:t>
            </a:r>
            <a:r>
              <a:rPr lang="ko-KR" altLang="en-US" sz="5400" b="1" dirty="0" err="1" smtClean="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accent1">
                        <a:lumMod val="75000"/>
                      </a:schemeClr>
                    </a:gs>
                  </a:gsLst>
                  <a:lin ang="5400000" scaled="0"/>
                  <a:tileRect/>
                </a:gra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케라스</a:t>
            </a:r>
            <a:r>
              <a:rPr lang="ko-KR" altLang="en-US" sz="5400" b="1" dirty="0" smtClean="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accent1">
                        <a:lumMod val="75000"/>
                      </a:schemeClr>
                    </a:gs>
                  </a:gsLst>
                  <a:lin ang="5400000" scaled="0"/>
                  <a:tileRect/>
                </a:gra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소개</a:t>
            </a:r>
            <a:endParaRPr lang="ko-KR" altLang="en-US" sz="5400" b="1" dirty="0">
              <a:gradFill flip="none" rotWithShape="1">
                <a:gsLst>
                  <a:gs pos="0">
                    <a:schemeClr val="bg1"/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  <a:tileRect/>
              </a:gra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25311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7707FCD0-84BA-4FAF-9EC0-C7427F3C8653}"/>
              </a:ext>
            </a:extLst>
          </p:cNvPr>
          <p:cNvSpPr txBox="1"/>
          <p:nvPr/>
        </p:nvSpPr>
        <p:spPr>
          <a:xfrm>
            <a:off x="514350" y="623025"/>
            <a:ext cx="69079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4.2.1 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훈련</a:t>
            </a:r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검증</a:t>
            </a:r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테스트 세트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5F334FE9-3496-4835-93CD-D4AF9F6884C4}"/>
              </a:ext>
            </a:extLst>
          </p:cNvPr>
          <p:cNvSpPr txBox="1"/>
          <p:nvPr/>
        </p:nvSpPr>
        <p:spPr>
          <a:xfrm>
            <a:off x="8872151" y="6350044"/>
            <a:ext cx="31986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4.2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머신 러닝 모델 평가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ACBA6163-B103-499F-BEDF-62F0FE2E3308}"/>
              </a:ext>
            </a:extLst>
          </p:cNvPr>
          <p:cNvSpPr txBox="1"/>
          <p:nvPr/>
        </p:nvSpPr>
        <p:spPr>
          <a:xfrm>
            <a:off x="944226" y="1592600"/>
            <a:ext cx="103035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＃ </a:t>
            </a:r>
            <a:r>
              <a:rPr lang="ko-KR" altLang="en-US" sz="28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셔플링을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사용한 반복 </a:t>
            </a: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K-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겹 교차 검증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E9B6D851-98B5-4D82-8A3B-E6FA12F481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4965" y="2377509"/>
            <a:ext cx="7222070" cy="3641551"/>
          </a:xfrm>
          <a:prstGeom prst="rect">
            <a:avLst/>
          </a:prstGeom>
          <a:ln w="57150"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424557419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8F96DBE1-F5E8-4C3E-808B-21EE8F0AC727}"/>
              </a:ext>
            </a:extLst>
          </p:cNvPr>
          <p:cNvSpPr txBox="1"/>
          <p:nvPr/>
        </p:nvSpPr>
        <p:spPr>
          <a:xfrm>
            <a:off x="1233759" y="2551837"/>
            <a:ext cx="972448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accent1">
                        <a:lumMod val="75000"/>
                      </a:schemeClr>
                    </a:gs>
                  </a:gsLst>
                  <a:lin ang="5400000" scaled="0"/>
                  <a:tileRect/>
                </a:gra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4.3</a:t>
            </a:r>
          </a:p>
          <a:p>
            <a:pPr algn="ctr"/>
            <a:r>
              <a:rPr lang="ko-KR" altLang="en-US" sz="54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accent1">
                        <a:lumMod val="75000"/>
                      </a:schemeClr>
                    </a:gs>
                  </a:gsLst>
                  <a:lin ang="5400000" scaled="0"/>
                  <a:tileRect/>
                </a:gra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데이터 </a:t>
            </a:r>
            <a:r>
              <a:rPr lang="ko-KR" altLang="en-US" sz="5400" b="1" dirty="0" err="1">
                <a:gradFill flip="none" rotWithShape="1">
                  <a:gsLst>
                    <a:gs pos="0">
                      <a:schemeClr val="bg1"/>
                    </a:gs>
                    <a:gs pos="100000">
                      <a:schemeClr val="accent1">
                        <a:lumMod val="75000"/>
                      </a:schemeClr>
                    </a:gs>
                  </a:gsLst>
                  <a:lin ang="5400000" scaled="0"/>
                  <a:tileRect/>
                </a:gra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전처리</a:t>
            </a:r>
            <a:r>
              <a:rPr lang="en-US" altLang="ko-KR" sz="54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accent1">
                        <a:lumMod val="75000"/>
                      </a:schemeClr>
                    </a:gs>
                  </a:gsLst>
                  <a:lin ang="5400000" scaled="0"/>
                  <a:tileRect/>
                </a:gra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54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accent1">
                        <a:lumMod val="75000"/>
                      </a:schemeClr>
                    </a:gs>
                  </a:gsLst>
                  <a:lin ang="5400000" scaled="0"/>
                  <a:tileRect/>
                </a:gra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특성 공학</a:t>
            </a:r>
            <a:r>
              <a:rPr lang="en-US" altLang="ko-KR" sz="54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accent1">
                        <a:lumMod val="75000"/>
                      </a:schemeClr>
                    </a:gs>
                  </a:gsLst>
                  <a:lin ang="5400000" scaled="0"/>
                  <a:tileRect/>
                </a:gra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54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accent1">
                        <a:lumMod val="75000"/>
                      </a:schemeClr>
                    </a:gs>
                  </a:gsLst>
                  <a:lin ang="5400000" scaled="0"/>
                  <a:tileRect/>
                </a:gra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특성 학습</a:t>
            </a:r>
          </a:p>
        </p:txBody>
      </p:sp>
    </p:spTree>
    <p:extLst>
      <p:ext uri="{BB962C8B-B14F-4D97-AF65-F5344CB8AC3E}">
        <p14:creationId xmlns:p14="http://schemas.microsoft.com/office/powerpoint/2010/main" val="227468299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7707FCD0-84BA-4FAF-9EC0-C7427F3C8653}"/>
              </a:ext>
            </a:extLst>
          </p:cNvPr>
          <p:cNvSpPr txBox="1"/>
          <p:nvPr/>
        </p:nvSpPr>
        <p:spPr>
          <a:xfrm>
            <a:off x="514349" y="623025"/>
            <a:ext cx="72003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4.3.1 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신경망을 위한 데이터 </a:t>
            </a:r>
            <a:r>
              <a:rPr lang="ko-KR" altLang="en-US" sz="4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전처리</a:t>
            </a:r>
            <a:endParaRPr lang="ko-KR" altLang="en-US" sz="4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5F334FE9-3496-4835-93CD-D4AF9F6884C4}"/>
              </a:ext>
            </a:extLst>
          </p:cNvPr>
          <p:cNvSpPr txBox="1"/>
          <p:nvPr/>
        </p:nvSpPr>
        <p:spPr>
          <a:xfrm>
            <a:off x="8872151" y="6350044"/>
            <a:ext cx="31986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4.2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머신 러닝 모델 평가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095D11BC-4110-4C82-9313-FEDB918EFA8A}"/>
              </a:ext>
            </a:extLst>
          </p:cNvPr>
          <p:cNvSpPr txBox="1"/>
          <p:nvPr/>
        </p:nvSpPr>
        <p:spPr>
          <a:xfrm>
            <a:off x="1814240" y="2410676"/>
            <a:ext cx="41185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1. 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벡터화</a:t>
            </a: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(vectorization)</a:t>
            </a:r>
            <a:endParaRPr lang="en-US" altLang="ko-KR" sz="2800" dirty="0">
              <a:solidFill>
                <a:srgbClr val="FFFF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7BDA8B05-6CC1-4EE5-82C0-0759201E9693}"/>
              </a:ext>
            </a:extLst>
          </p:cNvPr>
          <p:cNvSpPr txBox="1"/>
          <p:nvPr/>
        </p:nvSpPr>
        <p:spPr>
          <a:xfrm>
            <a:off x="1814240" y="3388488"/>
            <a:ext cx="41491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2. 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정규화</a:t>
            </a: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(normalization)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CD704C6C-48EE-4337-9857-64717059BE8B}"/>
              </a:ext>
            </a:extLst>
          </p:cNvPr>
          <p:cNvSpPr txBox="1"/>
          <p:nvPr/>
        </p:nvSpPr>
        <p:spPr>
          <a:xfrm>
            <a:off x="1814240" y="4366300"/>
            <a:ext cx="29081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3. 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누락된 값 다루기</a:t>
            </a:r>
            <a:endParaRPr lang="en-US" altLang="ko-KR" sz="2800" dirty="0">
              <a:solidFill>
                <a:srgbClr val="FFFF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43A6F363-BB03-49D2-940F-5011B2F4BEB7}"/>
              </a:ext>
            </a:extLst>
          </p:cNvPr>
          <p:cNvSpPr txBox="1"/>
          <p:nvPr/>
        </p:nvSpPr>
        <p:spPr>
          <a:xfrm>
            <a:off x="1182452" y="1578406"/>
            <a:ext cx="100751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목적 </a:t>
            </a:r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주어진 원본 데이터를 </a:t>
            </a:r>
            <a:r>
              <a:rPr lang="ko-KR" altLang="en-US" sz="3200" dirty="0">
                <a:solidFill>
                  <a:srgbClr val="FFFF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신경망에 적용하기 쉽게 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만드는 것</a:t>
            </a:r>
            <a:endParaRPr lang="en-US" altLang="ko-KR" sz="3200" dirty="0">
              <a:solidFill>
                <a:srgbClr val="FFFF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137023C6-53AF-48F3-B51A-709E8D696123}"/>
              </a:ext>
            </a:extLst>
          </p:cNvPr>
          <p:cNvSpPr txBox="1"/>
          <p:nvPr/>
        </p:nvSpPr>
        <p:spPr>
          <a:xfrm>
            <a:off x="1814240" y="5344112"/>
            <a:ext cx="18598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4. 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특성 추출</a:t>
            </a:r>
            <a:endParaRPr lang="en-US" altLang="ko-KR" sz="2800" dirty="0">
              <a:solidFill>
                <a:srgbClr val="FFFF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5026354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5F334FE9-3496-4835-93CD-D4AF9F6884C4}"/>
              </a:ext>
            </a:extLst>
          </p:cNvPr>
          <p:cNvSpPr txBox="1"/>
          <p:nvPr/>
        </p:nvSpPr>
        <p:spPr>
          <a:xfrm>
            <a:off x="8872151" y="6350044"/>
            <a:ext cx="31986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4.2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머신 러닝 모델 평가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ACBA6163-B103-499F-BEDF-62F0FE2E3308}"/>
              </a:ext>
            </a:extLst>
          </p:cNvPr>
          <p:cNvSpPr txBox="1"/>
          <p:nvPr/>
        </p:nvSpPr>
        <p:spPr>
          <a:xfrm>
            <a:off x="944226" y="1592600"/>
            <a:ext cx="103035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＃ 벡터화</a:t>
            </a:r>
            <a:endParaRPr lang="ko-KR" altLang="en-US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9CAC8724-A9F9-422E-861F-7708E483C1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226" y="2261912"/>
            <a:ext cx="3272667" cy="3599934"/>
          </a:xfrm>
          <a:prstGeom prst="rect">
            <a:avLst/>
          </a:prstGeom>
          <a:ln w="57150">
            <a:solidFill>
              <a:srgbClr val="00B0F0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1006135A-D242-433E-B6AD-4B0744B8DB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8529" y="2261912"/>
            <a:ext cx="7003927" cy="647904"/>
          </a:xfrm>
          <a:prstGeom prst="rect">
            <a:avLst/>
          </a:prstGeom>
          <a:ln w="57150">
            <a:solidFill>
              <a:srgbClr val="00B0F0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="" xmlns:a16="http://schemas.microsoft.com/office/drawing/2014/main" id="{9DFB8EBC-B314-4AB1-A981-90F7633A44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8781" y="2964317"/>
            <a:ext cx="7013675" cy="2897530"/>
          </a:xfrm>
          <a:prstGeom prst="rect">
            <a:avLst/>
          </a:prstGeom>
          <a:ln w="57150">
            <a:solidFill>
              <a:srgbClr val="00B0F0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A138AFF9-A147-4431-9700-7D4DB525C2F6}"/>
              </a:ext>
            </a:extLst>
          </p:cNvPr>
          <p:cNvSpPr txBox="1"/>
          <p:nvPr/>
        </p:nvSpPr>
        <p:spPr>
          <a:xfrm>
            <a:off x="514349" y="623025"/>
            <a:ext cx="72003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4.3.1 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신경망을 위한 데이터 </a:t>
            </a:r>
            <a:r>
              <a:rPr lang="ko-KR" altLang="en-US" sz="4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전처리</a:t>
            </a:r>
            <a:endParaRPr lang="ko-KR" altLang="en-US" sz="4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="" xmlns:a16="http://schemas.microsoft.com/office/drawing/2014/main" id="{22B40566-5E22-42ED-B9EA-E79A0F255D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65004" y="749458"/>
            <a:ext cx="7937452" cy="1445327"/>
          </a:xfrm>
          <a:prstGeom prst="rect">
            <a:avLst/>
          </a:prstGeom>
          <a:ln w="57150">
            <a:solidFill>
              <a:srgbClr val="FF99FF"/>
            </a:solidFill>
          </a:ln>
        </p:spPr>
      </p:pic>
    </p:spTree>
    <p:extLst>
      <p:ext uri="{BB962C8B-B14F-4D97-AF65-F5344CB8AC3E}">
        <p14:creationId xmlns:p14="http://schemas.microsoft.com/office/powerpoint/2010/main" val="3220338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5F334FE9-3496-4835-93CD-D4AF9F6884C4}"/>
              </a:ext>
            </a:extLst>
          </p:cNvPr>
          <p:cNvSpPr txBox="1"/>
          <p:nvPr/>
        </p:nvSpPr>
        <p:spPr>
          <a:xfrm>
            <a:off x="8872151" y="6350044"/>
            <a:ext cx="31986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4.2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머신 러닝 모델 평가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ACBA6163-B103-499F-BEDF-62F0FE2E3308}"/>
              </a:ext>
            </a:extLst>
          </p:cNvPr>
          <p:cNvSpPr txBox="1"/>
          <p:nvPr/>
        </p:nvSpPr>
        <p:spPr>
          <a:xfrm>
            <a:off x="944226" y="1592600"/>
            <a:ext cx="103035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＃ 값 정규화</a:t>
            </a:r>
            <a:endParaRPr lang="ko-KR" altLang="en-US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A138AFF9-A147-4431-9700-7D4DB525C2F6}"/>
              </a:ext>
            </a:extLst>
          </p:cNvPr>
          <p:cNvSpPr txBox="1"/>
          <p:nvPr/>
        </p:nvSpPr>
        <p:spPr>
          <a:xfrm>
            <a:off x="514349" y="623025"/>
            <a:ext cx="72003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4.3.1 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신경망을 위한 데이터 </a:t>
            </a:r>
            <a:r>
              <a:rPr lang="ko-KR" altLang="en-US" sz="4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전처리</a:t>
            </a:r>
            <a:endParaRPr lang="ko-KR" altLang="en-US" sz="4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="" xmlns:a16="http://schemas.microsoft.com/office/drawing/2014/main" id="{53045DCC-B3A7-4BD3-A760-BB8601C03D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4074" y="2228826"/>
            <a:ext cx="5396885" cy="4006149"/>
          </a:xfrm>
          <a:prstGeom prst="rect">
            <a:avLst/>
          </a:prstGeom>
          <a:ln w="57150">
            <a:solidFill>
              <a:srgbClr val="00B0F0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9898D142-B736-4E9D-BAE7-83796488FB48}"/>
              </a:ext>
            </a:extLst>
          </p:cNvPr>
          <p:cNvSpPr txBox="1"/>
          <p:nvPr/>
        </p:nvSpPr>
        <p:spPr>
          <a:xfrm>
            <a:off x="1405866" y="3429000"/>
            <a:ext cx="3567002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x -= </a:t>
            </a:r>
            <a:r>
              <a:rPr lang="en-US" altLang="ko-KR" sz="28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x.mean</a:t>
            </a: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(axis=0)</a:t>
            </a:r>
          </a:p>
          <a:p>
            <a:endParaRPr lang="en-US" altLang="ko-KR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x /= </a:t>
            </a:r>
            <a:r>
              <a:rPr lang="en-US" altLang="ko-KR" sz="28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x.std</a:t>
            </a: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(axis=0)</a:t>
            </a:r>
          </a:p>
        </p:txBody>
      </p:sp>
    </p:spTree>
    <p:extLst>
      <p:ext uri="{BB962C8B-B14F-4D97-AF65-F5344CB8AC3E}">
        <p14:creationId xmlns:p14="http://schemas.microsoft.com/office/powerpoint/2010/main" val="58747185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5F334FE9-3496-4835-93CD-D4AF9F6884C4}"/>
              </a:ext>
            </a:extLst>
          </p:cNvPr>
          <p:cNvSpPr txBox="1"/>
          <p:nvPr/>
        </p:nvSpPr>
        <p:spPr>
          <a:xfrm>
            <a:off x="8872151" y="6350044"/>
            <a:ext cx="31986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4.2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머신 러닝 모델 평가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ACBA6163-B103-499F-BEDF-62F0FE2E3308}"/>
              </a:ext>
            </a:extLst>
          </p:cNvPr>
          <p:cNvSpPr txBox="1"/>
          <p:nvPr/>
        </p:nvSpPr>
        <p:spPr>
          <a:xfrm>
            <a:off x="944226" y="1592600"/>
            <a:ext cx="103035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＃ 누락된 값 다루기</a:t>
            </a:r>
            <a:endParaRPr lang="ko-KR" altLang="en-US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A138AFF9-A147-4431-9700-7D4DB525C2F6}"/>
              </a:ext>
            </a:extLst>
          </p:cNvPr>
          <p:cNvSpPr txBox="1"/>
          <p:nvPr/>
        </p:nvSpPr>
        <p:spPr>
          <a:xfrm>
            <a:off x="514349" y="623025"/>
            <a:ext cx="72003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4.3.1 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신경망을 위한 데이터 </a:t>
            </a:r>
            <a:r>
              <a:rPr lang="ko-KR" altLang="en-US" sz="4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전처리</a:t>
            </a:r>
            <a:endParaRPr lang="ko-KR" altLang="en-US" sz="4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4B36FBCD-D77A-424F-A331-6FAD01C4A4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6678" y="3022463"/>
            <a:ext cx="1523766" cy="2420937"/>
          </a:xfrm>
          <a:prstGeom prst="rect">
            <a:avLst/>
          </a:prstGeom>
          <a:ln w="57150">
            <a:solidFill>
              <a:srgbClr val="FF99FF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8DBBAD13-2691-4054-98DC-431E9D4C54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5250" y="3022462"/>
            <a:ext cx="1485811" cy="2420937"/>
          </a:xfrm>
          <a:prstGeom prst="rect">
            <a:avLst/>
          </a:prstGeom>
          <a:ln w="57150">
            <a:solidFill>
              <a:srgbClr val="00B0F0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02466374-A0F9-466C-A669-EE468FC95F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5867" y="3022464"/>
            <a:ext cx="1418827" cy="2420936"/>
          </a:xfrm>
          <a:prstGeom prst="rect">
            <a:avLst/>
          </a:prstGeom>
          <a:ln w="57150">
            <a:solidFill>
              <a:srgbClr val="00B0F0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3D9AF46A-285E-4377-8F00-C10245D61F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55127" y="3022464"/>
            <a:ext cx="2060677" cy="2420935"/>
          </a:xfrm>
          <a:prstGeom prst="rect">
            <a:avLst/>
          </a:prstGeom>
          <a:ln w="57150">
            <a:solidFill>
              <a:srgbClr val="00B0F0"/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9FCDBE38-F426-4B1A-BDC8-5B20D663FDBC}"/>
              </a:ext>
            </a:extLst>
          </p:cNvPr>
          <p:cNvSpPr txBox="1"/>
          <p:nvPr/>
        </p:nvSpPr>
        <p:spPr>
          <a:xfrm>
            <a:off x="894269" y="2400291"/>
            <a:ext cx="18485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원본 데이터</a:t>
            </a:r>
            <a:endParaRPr lang="en-US" altLang="ko-KR" sz="2800" dirty="0">
              <a:solidFill>
                <a:srgbClr val="FFFF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DC51D339-34A3-42BC-9ACB-E2BC9169DF5E}"/>
              </a:ext>
            </a:extLst>
          </p:cNvPr>
          <p:cNvSpPr txBox="1"/>
          <p:nvPr/>
        </p:nvSpPr>
        <p:spPr>
          <a:xfrm>
            <a:off x="3220802" y="2400291"/>
            <a:ext cx="24347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Nan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으로 채우기</a:t>
            </a:r>
            <a:endParaRPr lang="en-US" altLang="ko-KR" sz="2800" dirty="0">
              <a:solidFill>
                <a:srgbClr val="FFFF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A83F68E9-BF39-41DD-A58F-C95C6FB28CB1}"/>
              </a:ext>
            </a:extLst>
          </p:cNvPr>
          <p:cNvSpPr txBox="1"/>
          <p:nvPr/>
        </p:nvSpPr>
        <p:spPr>
          <a:xfrm>
            <a:off x="5820500" y="2400291"/>
            <a:ext cx="23695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평균으로 채우기</a:t>
            </a:r>
            <a:endParaRPr lang="en-US" altLang="ko-KR" sz="2800" dirty="0">
              <a:solidFill>
                <a:srgbClr val="FFFF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B5FE5FBA-00A5-4EC5-9E90-D7A439D7CA11}"/>
              </a:ext>
            </a:extLst>
          </p:cNvPr>
          <p:cNvSpPr txBox="1"/>
          <p:nvPr/>
        </p:nvSpPr>
        <p:spPr>
          <a:xfrm>
            <a:off x="8355052" y="2384634"/>
            <a:ext cx="32608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누락된 특성의 열 삭제</a:t>
            </a:r>
            <a:endParaRPr lang="en-US" altLang="ko-KR" sz="2800" dirty="0">
              <a:solidFill>
                <a:srgbClr val="FFFF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9517711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7707FCD0-84BA-4FAF-9EC0-C7427F3C8653}"/>
              </a:ext>
            </a:extLst>
          </p:cNvPr>
          <p:cNvSpPr txBox="1"/>
          <p:nvPr/>
        </p:nvSpPr>
        <p:spPr>
          <a:xfrm>
            <a:off x="514349" y="623025"/>
            <a:ext cx="72003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4.3.2 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특성 공학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5F334FE9-3496-4835-93CD-D4AF9F6884C4}"/>
              </a:ext>
            </a:extLst>
          </p:cNvPr>
          <p:cNvSpPr txBox="1"/>
          <p:nvPr/>
        </p:nvSpPr>
        <p:spPr>
          <a:xfrm>
            <a:off x="8872151" y="6350044"/>
            <a:ext cx="31986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4.2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머신 러닝 모델 평가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="" xmlns:a16="http://schemas.microsoft.com/office/drawing/2014/main" id="{0103FE0C-29A1-443B-A464-98FBE8D279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6943" y="1669851"/>
            <a:ext cx="6218114" cy="4427844"/>
          </a:xfrm>
          <a:prstGeom prst="rect">
            <a:avLst/>
          </a:prstGeom>
          <a:ln w="57150">
            <a:solidFill>
              <a:srgbClr val="00B0F0"/>
            </a:solidFill>
          </a:ln>
        </p:spPr>
      </p:pic>
      <p:cxnSp>
        <p:nvCxnSpPr>
          <p:cNvPr id="6" name="직선 연결선 5">
            <a:extLst>
              <a:ext uri="{FF2B5EF4-FFF2-40B4-BE49-F238E27FC236}">
                <a16:creationId xmlns="" xmlns:a16="http://schemas.microsoft.com/office/drawing/2014/main" id="{8D038281-5D5C-42A8-AC32-EE9E5211666C}"/>
              </a:ext>
            </a:extLst>
          </p:cNvPr>
          <p:cNvCxnSpPr/>
          <p:nvPr/>
        </p:nvCxnSpPr>
        <p:spPr>
          <a:xfrm>
            <a:off x="5894832" y="2456688"/>
            <a:ext cx="719328" cy="0"/>
          </a:xfrm>
          <a:prstGeom prst="line">
            <a:avLst/>
          </a:prstGeom>
          <a:ln w="76200">
            <a:solidFill>
              <a:srgbClr val="FF9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="" xmlns:a16="http://schemas.microsoft.com/office/drawing/2014/main" id="{4E7F48B0-81FE-4F65-8B1C-BB9CE6C9FAC4}"/>
              </a:ext>
            </a:extLst>
          </p:cNvPr>
          <p:cNvCxnSpPr>
            <a:cxnSpLocks/>
          </p:cNvCxnSpPr>
          <p:nvPr/>
        </p:nvCxnSpPr>
        <p:spPr>
          <a:xfrm flipV="1">
            <a:off x="5894832" y="1944624"/>
            <a:ext cx="512064" cy="512064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원호 16">
            <a:extLst>
              <a:ext uri="{FF2B5EF4-FFF2-40B4-BE49-F238E27FC236}">
                <a16:creationId xmlns="" xmlns:a16="http://schemas.microsoft.com/office/drawing/2014/main" id="{E1E7AF9B-4011-4A97-A50C-4A99C5FB67A9}"/>
              </a:ext>
            </a:extLst>
          </p:cNvPr>
          <p:cNvSpPr/>
          <p:nvPr/>
        </p:nvSpPr>
        <p:spPr>
          <a:xfrm>
            <a:off x="6022086" y="2258301"/>
            <a:ext cx="232410" cy="216374"/>
          </a:xfrm>
          <a:prstGeom prst="arc">
            <a:avLst>
              <a:gd name="adj1" fmla="val 16200000"/>
              <a:gd name="adj2" fmla="val 3162068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연결선 18">
            <a:extLst>
              <a:ext uri="{FF2B5EF4-FFF2-40B4-BE49-F238E27FC236}">
                <a16:creationId xmlns="" xmlns:a16="http://schemas.microsoft.com/office/drawing/2014/main" id="{382053CC-28B3-4150-BB52-C31AFC2C33D7}"/>
              </a:ext>
            </a:extLst>
          </p:cNvPr>
          <p:cNvCxnSpPr/>
          <p:nvPr/>
        </p:nvCxnSpPr>
        <p:spPr>
          <a:xfrm flipV="1">
            <a:off x="7894320" y="1733550"/>
            <a:ext cx="0" cy="723138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="" xmlns:a16="http://schemas.microsoft.com/office/drawing/2014/main" id="{0C95596C-9A37-4C09-9E26-DF83ED3312F5}"/>
              </a:ext>
            </a:extLst>
          </p:cNvPr>
          <p:cNvCxnSpPr>
            <a:cxnSpLocks/>
          </p:cNvCxnSpPr>
          <p:nvPr/>
        </p:nvCxnSpPr>
        <p:spPr>
          <a:xfrm flipH="1" flipV="1">
            <a:off x="7591425" y="2154555"/>
            <a:ext cx="314325" cy="302135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원호 22">
            <a:extLst>
              <a:ext uri="{FF2B5EF4-FFF2-40B4-BE49-F238E27FC236}">
                <a16:creationId xmlns="" xmlns:a16="http://schemas.microsoft.com/office/drawing/2014/main" id="{21BBBDB5-DF72-4701-860D-A7EDC2E33092}"/>
              </a:ext>
            </a:extLst>
          </p:cNvPr>
          <p:cNvSpPr/>
          <p:nvPr/>
        </p:nvSpPr>
        <p:spPr>
          <a:xfrm rot="18992835">
            <a:off x="7599523" y="2321317"/>
            <a:ext cx="246779" cy="204739"/>
          </a:xfrm>
          <a:prstGeom prst="arc">
            <a:avLst>
              <a:gd name="adj1" fmla="val 13403253"/>
              <a:gd name="adj2" fmla="val 18684721"/>
            </a:avLst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="" xmlns:a16="http://schemas.microsoft.com/office/drawing/2014/main" id="{43AC8DE0-2ED3-4F6F-B66A-B5BD8A239CDD}"/>
              </a:ext>
            </a:extLst>
          </p:cNvPr>
          <p:cNvCxnSpPr/>
          <p:nvPr/>
        </p:nvCxnSpPr>
        <p:spPr>
          <a:xfrm>
            <a:off x="7174992" y="2456688"/>
            <a:ext cx="730758" cy="0"/>
          </a:xfrm>
          <a:prstGeom prst="line">
            <a:avLst/>
          </a:prstGeom>
          <a:ln w="76200">
            <a:solidFill>
              <a:srgbClr val="FF9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원호 11">
            <a:extLst>
              <a:ext uri="{FF2B5EF4-FFF2-40B4-BE49-F238E27FC236}">
                <a16:creationId xmlns="" xmlns:a16="http://schemas.microsoft.com/office/drawing/2014/main" id="{D497BBA3-CEAD-4E65-893D-C93AFFD69432}"/>
              </a:ext>
            </a:extLst>
          </p:cNvPr>
          <p:cNvSpPr/>
          <p:nvPr/>
        </p:nvSpPr>
        <p:spPr>
          <a:xfrm rot="14803885">
            <a:off x="7679387" y="2060528"/>
            <a:ext cx="338788" cy="525744"/>
          </a:xfrm>
          <a:prstGeom prst="arc">
            <a:avLst>
              <a:gd name="adj1" fmla="val 16200000"/>
              <a:gd name="adj2" fmla="val 1644528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113575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7707FCD0-84BA-4FAF-9EC0-C7427F3C8653}"/>
              </a:ext>
            </a:extLst>
          </p:cNvPr>
          <p:cNvSpPr txBox="1"/>
          <p:nvPr/>
        </p:nvSpPr>
        <p:spPr>
          <a:xfrm>
            <a:off x="514349" y="623025"/>
            <a:ext cx="72003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4.3.2 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특성 공학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5F334FE9-3496-4835-93CD-D4AF9F6884C4}"/>
              </a:ext>
            </a:extLst>
          </p:cNvPr>
          <p:cNvSpPr txBox="1"/>
          <p:nvPr/>
        </p:nvSpPr>
        <p:spPr>
          <a:xfrm>
            <a:off x="8872151" y="6350044"/>
            <a:ext cx="31986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4.2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머신 러닝 모델 평가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12FAD880-16AB-4F33-B53B-98B011281C17}"/>
              </a:ext>
            </a:extLst>
          </p:cNvPr>
          <p:cNvSpPr txBox="1"/>
          <p:nvPr/>
        </p:nvSpPr>
        <p:spPr>
          <a:xfrm>
            <a:off x="2269951" y="3424735"/>
            <a:ext cx="833753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=&gt; 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시계 바늘을 읽는 문제에 </a:t>
            </a:r>
            <a:r>
              <a:rPr lang="ko-KR" altLang="en-US" sz="28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합성곱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신경망을 사용하는 것은</a:t>
            </a:r>
            <a:endParaRPr lang="en-US" altLang="ko-KR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 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어울리지 않는다</a:t>
            </a: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  <a:endParaRPr lang="en-US" altLang="ko-KR" sz="2800" dirty="0">
              <a:solidFill>
                <a:srgbClr val="FFFF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B6D93309-0193-4F1E-B283-064F9AF12F4A}"/>
              </a:ext>
            </a:extLst>
          </p:cNvPr>
          <p:cNvSpPr txBox="1"/>
          <p:nvPr/>
        </p:nvSpPr>
        <p:spPr>
          <a:xfrm>
            <a:off x="2269951" y="4744952"/>
            <a:ext cx="849463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=&gt; 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딥러닝 모델을 만들 때 샘플의 개수가 적다면 특성에 있는</a:t>
            </a:r>
            <a:endParaRPr lang="en-US" altLang="ko-KR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 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정보가 매우 중요하다</a:t>
            </a: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27A50F9E-6355-44A7-A564-A4A5F956D907}"/>
              </a:ext>
            </a:extLst>
          </p:cNvPr>
          <p:cNvSpPr txBox="1"/>
          <p:nvPr/>
        </p:nvSpPr>
        <p:spPr>
          <a:xfrm>
            <a:off x="1182452" y="1578406"/>
            <a:ext cx="36551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 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신경망과 특성 공학</a:t>
            </a:r>
            <a:endParaRPr lang="en-US" altLang="ko-KR" sz="3200" dirty="0">
              <a:solidFill>
                <a:srgbClr val="FFFF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2CE62FB2-5CC2-4E43-A3F4-BEBBA8BC894F}"/>
              </a:ext>
            </a:extLst>
          </p:cNvPr>
          <p:cNvSpPr txBox="1"/>
          <p:nvPr/>
        </p:nvSpPr>
        <p:spPr>
          <a:xfrm>
            <a:off x="1814240" y="2473850"/>
            <a:ext cx="78277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좋은 특성은 </a:t>
            </a:r>
            <a:r>
              <a:rPr lang="ko-KR" altLang="en-US" sz="3200" dirty="0">
                <a:solidFill>
                  <a:srgbClr val="FFFF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적은 자원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을 사용하여 문제를 푸는 것</a:t>
            </a:r>
            <a:endParaRPr lang="en-US" altLang="ko-KR" sz="3200" dirty="0">
              <a:solidFill>
                <a:srgbClr val="FFFF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0367306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8F96DBE1-F5E8-4C3E-808B-21EE8F0AC727}"/>
              </a:ext>
            </a:extLst>
          </p:cNvPr>
          <p:cNvSpPr txBox="1"/>
          <p:nvPr/>
        </p:nvSpPr>
        <p:spPr>
          <a:xfrm>
            <a:off x="2674620" y="2179834"/>
            <a:ext cx="684276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 smtClean="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accent1">
                        <a:lumMod val="75000"/>
                      </a:schemeClr>
                    </a:gs>
                  </a:gsLst>
                  <a:lin ang="5400000" scaled="0"/>
                  <a:tileRect/>
                </a:gra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4.4</a:t>
            </a:r>
            <a:endParaRPr lang="en-US" altLang="ko-KR" sz="5400" b="1" dirty="0">
              <a:gradFill flip="none" rotWithShape="1">
                <a:gsLst>
                  <a:gs pos="0">
                    <a:schemeClr val="bg1"/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  <a:tileRect/>
              </a:gra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algn="ctr"/>
            <a:r>
              <a:rPr lang="ko-KR" altLang="en-US" sz="5400" b="1" dirty="0" smtClean="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accent1">
                        <a:lumMod val="75000"/>
                      </a:schemeClr>
                    </a:gs>
                  </a:gsLst>
                  <a:lin ang="5400000" scaled="0"/>
                  <a:tileRect/>
                </a:gra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과대적합과 과소적합</a:t>
            </a:r>
            <a:endParaRPr lang="ko-KR" altLang="en-US" sz="5400" b="1" dirty="0">
              <a:gradFill flip="none" rotWithShape="1">
                <a:gsLst>
                  <a:gs pos="0">
                    <a:schemeClr val="bg1"/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  <a:tileRect/>
              </a:gra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27326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5F334FE9-3496-4835-93CD-D4AF9F6884C4}"/>
              </a:ext>
            </a:extLst>
          </p:cNvPr>
          <p:cNvSpPr txBox="1"/>
          <p:nvPr/>
        </p:nvSpPr>
        <p:spPr>
          <a:xfrm>
            <a:off x="9353320" y="6350044"/>
            <a:ext cx="27174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4.4 </a:t>
            </a:r>
            <a:r>
              <a:rPr lang="ko-KR" altLang="en-US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과대적합과 과소적합</a:t>
            </a:r>
            <a:endParaRPr lang="ko-KR" altLang="en-US" sz="2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AA92FAE0-A43C-44A2-9D8E-A4A5ABC9BCD9}"/>
              </a:ext>
            </a:extLst>
          </p:cNvPr>
          <p:cNvSpPr txBox="1"/>
          <p:nvPr/>
        </p:nvSpPr>
        <p:spPr>
          <a:xfrm>
            <a:off x="776587" y="1337509"/>
            <a:ext cx="103035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＃ </a:t>
            </a:r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과대적합</a:t>
            </a:r>
            <a:r>
              <a:rPr lang="en-US" altLang="ko-KR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(Overfitting)</a:t>
            </a:r>
            <a:endParaRPr lang="ko-KR" altLang="en-US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31950C19-C814-4632-902F-51F56B7D3752}"/>
              </a:ext>
            </a:extLst>
          </p:cNvPr>
          <p:cNvSpPr txBox="1"/>
          <p:nvPr/>
        </p:nvSpPr>
        <p:spPr>
          <a:xfrm>
            <a:off x="1081387" y="1852356"/>
            <a:ext cx="1030354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모델이 훈련 데이터에 대해 </a:t>
            </a:r>
            <a:r>
              <a:rPr lang="ko-KR" altLang="en-US" sz="28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과도하게 최적화 </a:t>
            </a:r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되어 그 외에 데이터에 대한 성능이 떨어지는 현상</a:t>
            </a:r>
            <a:endParaRPr lang="ko-KR" altLang="en-US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7707FCD0-84BA-4FAF-9EC0-C7427F3C8653}"/>
              </a:ext>
            </a:extLst>
          </p:cNvPr>
          <p:cNvSpPr txBox="1"/>
          <p:nvPr/>
        </p:nvSpPr>
        <p:spPr>
          <a:xfrm>
            <a:off x="342646" y="317931"/>
            <a:ext cx="69079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4.4 </a:t>
            </a:r>
            <a:r>
              <a:rPr lang="ko-KR" altLang="en-US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과대적합과 과소적합</a:t>
            </a:r>
            <a:endParaRPr lang="ko-KR" altLang="en-US" sz="4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AA92FAE0-A43C-44A2-9D8E-A4A5ABC9BCD9}"/>
              </a:ext>
            </a:extLst>
          </p:cNvPr>
          <p:cNvSpPr txBox="1"/>
          <p:nvPr/>
        </p:nvSpPr>
        <p:spPr>
          <a:xfrm>
            <a:off x="776587" y="3564218"/>
            <a:ext cx="103035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＃ </a:t>
            </a:r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과소적합</a:t>
            </a:r>
            <a:r>
              <a:rPr lang="en-US" altLang="ko-KR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</a:t>
            </a:r>
            <a:r>
              <a:rPr lang="en-US" altLang="ko-KR" sz="28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Underfitting</a:t>
            </a:r>
            <a:r>
              <a:rPr lang="en-US" altLang="ko-KR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)</a:t>
            </a:r>
            <a:endParaRPr lang="ko-KR" altLang="en-US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31950C19-C814-4632-902F-51F56B7D3752}"/>
              </a:ext>
            </a:extLst>
          </p:cNvPr>
          <p:cNvSpPr txBox="1"/>
          <p:nvPr/>
        </p:nvSpPr>
        <p:spPr>
          <a:xfrm>
            <a:off x="1081387" y="4079065"/>
            <a:ext cx="989141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모델이 너무 단순</a:t>
            </a:r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해 입력 데이터에 대한 구조를 제대로 학습하지 못하는 현상 </a:t>
            </a: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=&gt;  </a:t>
            </a:r>
            <a:r>
              <a:rPr lang="ko-KR" altLang="en-US" sz="28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발전 가능</a:t>
            </a:r>
            <a:r>
              <a:rPr lang="en-US" altLang="ko-KR" sz="28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</a:t>
            </a:r>
            <a:r>
              <a:rPr lang="ko-KR" altLang="en-US" sz="28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과대적합 가능성 有</a:t>
            </a:r>
            <a:r>
              <a:rPr lang="en-US" altLang="ko-KR" sz="28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)</a:t>
            </a:r>
            <a:endParaRPr lang="ko-KR" altLang="en-US" sz="2800" dirty="0">
              <a:solidFill>
                <a:schemeClr val="accent4">
                  <a:lumMod val="60000"/>
                  <a:lumOff val="40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5343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8106</TotalTime>
  <Words>3037</Words>
  <Application>Microsoft Office PowerPoint</Application>
  <PresentationFormat>와이드스크린</PresentationFormat>
  <Paragraphs>562</Paragraphs>
  <Slides>118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118</vt:i4>
      </vt:variant>
    </vt:vector>
  </HeadingPairs>
  <TitlesOfParts>
    <vt:vector size="122" baseType="lpstr">
      <vt:lpstr>맑은 고딕</vt:lpstr>
      <vt:lpstr>메이플스토리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oht</dc:creator>
  <cp:lastModifiedBy>oht</cp:lastModifiedBy>
  <cp:revision>250</cp:revision>
  <dcterms:created xsi:type="dcterms:W3CDTF">2020-01-16T11:38:37Z</dcterms:created>
  <dcterms:modified xsi:type="dcterms:W3CDTF">2020-01-27T00:20:46Z</dcterms:modified>
</cp:coreProperties>
</file>